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8" r:id="rId71"/>
    <p:sldId id="329" r:id="rId72"/>
    <p:sldId id="330" r:id="rId73"/>
    <p:sldId id="331" r:id="rId74"/>
    <p:sldId id="332" r:id="rId75"/>
    <p:sldId id="333" r:id="rId7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소프트웨어의 시장점유율(1997년)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소니의 플레이스테이션</c:v>
                </c:pt>
                <c:pt idx="1">
                  <c:v>세가세턴</c:v>
                </c:pt>
                <c:pt idx="2">
                  <c:v>닌텐도64</c:v>
                </c:pt>
                <c:pt idx="3">
                  <c:v>닌텐도 게임보이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14</c:v>
                </c:pt>
                <c:pt idx="2">
                  <c:v>5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4E0B-78A1-4ECA-AE6A-EB05B41951CE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068AC-89D7-4A20-8DBA-200FB9268F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97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68AC-89D7-4A20-8DBA-200FB9268FB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03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9F82-9A0E-4159-8E77-CE18BA4CF047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9F82-9A0E-4159-8E77-CE18BA4CF047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19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08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24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38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62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35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74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35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35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75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603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0FA1-6353-4444-B0F8-AE36DF91E831}" type="datetimeFigureOut">
              <a:rPr lang="ko-KR" altLang="en-US" smtClean="0"/>
              <a:t>2015-03-23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17D4-066C-4EBE-9851-2F062A5A3B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93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jh\Desktop\&#51473;&#50836;\&#44284;&#51228;\&#49324;&#51652;%20&#51088;&#47308;&#48143;%20&#50689;&#49345;\&#20219;&#22825;&#22530;&#12486;&#12524;&#12499;&#12466;&#12540;&#12512;&#12398;&#65315;&#65325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21" y="504136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/>
              <a:t>일본의 컴퓨터게임과 애니메이션</a:t>
            </a:r>
            <a:endParaRPr lang="ko-KR" altLang="en-US" sz="4400" dirty="0"/>
          </a:p>
        </p:txBody>
      </p:sp>
      <p:sp>
        <p:nvSpPr>
          <p:cNvPr id="5" name="직사각형 4"/>
          <p:cNvSpPr/>
          <p:nvPr/>
        </p:nvSpPr>
        <p:spPr>
          <a:xfrm>
            <a:off x="457200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ko-KR" altLang="en-US" b="1" dirty="0"/>
              <a:t>일본어 </a:t>
            </a:r>
            <a:r>
              <a:rPr lang="ko-KR" altLang="en-US" b="1" dirty="0" smtClean="0"/>
              <a:t>일본학과     </a:t>
            </a:r>
            <a:r>
              <a:rPr lang="ko-KR" altLang="en-US" b="1" dirty="0"/>
              <a:t>이상열 </a:t>
            </a:r>
            <a:r>
              <a:rPr lang="en-US" altLang="ko-KR" b="1" dirty="0"/>
              <a:t>21110059</a:t>
            </a:r>
            <a:endParaRPr lang="ko-KR" altLang="en-US" b="1" dirty="0"/>
          </a:p>
          <a:p>
            <a:pPr fontAlgn="base"/>
            <a:r>
              <a:rPr lang="ko-KR" altLang="en-US" b="1" dirty="0"/>
              <a:t>일본어 일본학과 </a:t>
            </a:r>
            <a:r>
              <a:rPr lang="ko-KR" altLang="en-US" b="1" dirty="0" smtClean="0"/>
              <a:t>    김은일 </a:t>
            </a:r>
            <a:r>
              <a:rPr lang="en-US" altLang="ko-KR" b="1" dirty="0"/>
              <a:t>21280329</a:t>
            </a:r>
            <a:endParaRPr lang="ko-KR" altLang="en-US" b="1" dirty="0"/>
          </a:p>
          <a:p>
            <a:pPr fontAlgn="base"/>
            <a:r>
              <a:rPr lang="ko-KR" altLang="en-US" b="1" dirty="0" smtClean="0"/>
              <a:t>호텔관광학과         이유리 </a:t>
            </a:r>
            <a:r>
              <a:rPr lang="en-US" altLang="ko-KR" b="1" dirty="0"/>
              <a:t>21117324</a:t>
            </a:r>
            <a:endParaRPr lang="ko-KR" altLang="en-US" b="1" dirty="0"/>
          </a:p>
          <a:p>
            <a:pPr fontAlgn="base"/>
            <a:r>
              <a:rPr lang="ko-KR" altLang="en-US" b="1" dirty="0"/>
              <a:t>호텔관광학과 </a:t>
            </a:r>
            <a:r>
              <a:rPr lang="ko-KR" altLang="en-US" b="1" dirty="0" smtClean="0"/>
              <a:t>        손화영 </a:t>
            </a:r>
            <a:r>
              <a:rPr lang="en-US" altLang="ko-KR" b="1" dirty="0"/>
              <a:t>21316879</a:t>
            </a:r>
            <a:endParaRPr lang="ko-KR" altLang="en-US" b="1" dirty="0"/>
          </a:p>
          <a:p>
            <a:pPr fontAlgn="base"/>
            <a:r>
              <a:rPr lang="ko-KR" altLang="en-US" b="1" dirty="0" smtClean="0"/>
              <a:t>호텔관광학과         </a:t>
            </a:r>
            <a:r>
              <a:rPr lang="ko-KR" altLang="en-US" b="1" dirty="0"/>
              <a:t>윤수진 </a:t>
            </a:r>
            <a:r>
              <a:rPr lang="en-US" altLang="ko-KR" b="1" dirty="0"/>
              <a:t>21316769</a:t>
            </a:r>
            <a:endParaRPr lang="ko-KR" altLang="en-US" b="1" dirty="0"/>
          </a:p>
          <a:p>
            <a:pPr fontAlgn="base"/>
            <a:r>
              <a:rPr lang="ko-KR" altLang="en-US" b="1" dirty="0"/>
              <a:t>호텔관광학과 </a:t>
            </a:r>
            <a:r>
              <a:rPr lang="ko-KR" altLang="en-US" b="1" dirty="0" smtClean="0"/>
              <a:t>        이은진 </a:t>
            </a:r>
            <a:r>
              <a:rPr lang="en-US" altLang="ko-KR" b="1" dirty="0" smtClean="0"/>
              <a:t>21317153</a:t>
            </a:r>
          </a:p>
          <a:p>
            <a:pPr fontAlgn="base"/>
            <a:r>
              <a:rPr lang="ko-KR" altLang="en-US" b="1" dirty="0" smtClean="0"/>
              <a:t>생활조형디자인학과 최지훈 </a:t>
            </a:r>
            <a:r>
              <a:rPr lang="en-US" altLang="ko-KR" b="1" dirty="0" smtClean="0"/>
              <a:t>21237271</a:t>
            </a:r>
            <a:endParaRPr lang="ko-KR" altLang="en-US" b="1" dirty="0" smtClean="0"/>
          </a:p>
          <a:p>
            <a:pPr fontAlgn="base"/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8802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닌텐도 초창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571" y="620688"/>
            <a:ext cx="8443490" cy="5838131"/>
          </a:xfrm>
        </p:spPr>
      </p:pic>
    </p:spTree>
    <p:extLst>
      <p:ext uri="{BB962C8B-B14F-4D97-AF65-F5344CB8AC3E}">
        <p14:creationId xmlns:p14="http://schemas.microsoft.com/office/powerpoint/2010/main" val="10112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Color TV Game 15</a:t>
            </a:r>
            <a:endParaRPr lang="ko-KR" altLang="en-US" dirty="0"/>
          </a:p>
        </p:txBody>
      </p:sp>
      <p:pic>
        <p:nvPicPr>
          <p:cNvPr id="5" name="내용 개체 틀 4" descr="Color_TV-Game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  <p:extLst>
      <p:ext uri="{BB962C8B-B14F-4D97-AF65-F5344CB8AC3E}">
        <p14:creationId xmlns:p14="http://schemas.microsoft.com/office/powerpoint/2010/main" val="39484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Nintendo Color TV Game 15 </a:t>
            </a:r>
            <a:r>
              <a:rPr lang="ko-KR" altLang="en-US" dirty="0" smtClean="0"/>
              <a:t>광고</a:t>
            </a:r>
            <a:endParaRPr lang="ko-KR" altLang="en-US" dirty="0"/>
          </a:p>
        </p:txBody>
      </p:sp>
      <p:pic>
        <p:nvPicPr>
          <p:cNvPr id="6" name="任天堂テレビゲームのＣＭ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394520"/>
            <a:ext cx="7284640" cy="54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</a:t>
            </a:r>
            <a:r>
              <a:rPr lang="en-US" altLang="ko-KR" dirty="0" err="1" smtClean="0"/>
              <a:t>FamiCom</a:t>
            </a:r>
            <a:endParaRPr lang="ko-KR" altLang="en-US" dirty="0"/>
          </a:p>
        </p:txBody>
      </p:sp>
      <p:pic>
        <p:nvPicPr>
          <p:cNvPr id="4" name="내용 개체 틀 3" descr="Famicom-Console-S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39414"/>
            <a:ext cx="8229600" cy="4247535"/>
          </a:xfrm>
        </p:spPr>
      </p:pic>
    </p:spTree>
    <p:extLst>
      <p:ext uri="{BB962C8B-B14F-4D97-AF65-F5344CB8AC3E}">
        <p14:creationId xmlns:p14="http://schemas.microsoft.com/office/powerpoint/2010/main" val="35069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Game Boy</a:t>
            </a:r>
            <a:endParaRPr lang="ko-KR" altLang="en-US" dirty="0"/>
          </a:p>
        </p:txBody>
      </p:sp>
      <p:pic>
        <p:nvPicPr>
          <p:cNvPr id="4" name="내용 개체 틀 3" descr="Gamebo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916832"/>
            <a:ext cx="2642592" cy="4404320"/>
          </a:xfrm>
        </p:spPr>
      </p:pic>
    </p:spTree>
    <p:extLst>
      <p:ext uri="{BB962C8B-B14F-4D97-AF65-F5344CB8AC3E}">
        <p14:creationId xmlns:p14="http://schemas.microsoft.com/office/powerpoint/2010/main" val="21065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Super </a:t>
            </a:r>
            <a:r>
              <a:rPr lang="en-US" altLang="ko-KR" dirty="0" err="1" smtClean="0"/>
              <a:t>FamiCom</a:t>
            </a:r>
            <a:endParaRPr lang="ko-KR" altLang="en-US" dirty="0"/>
          </a:p>
        </p:txBody>
      </p:sp>
      <p:pic>
        <p:nvPicPr>
          <p:cNvPr id="4" name="내용 개체 틀 3" descr="Super_Famicom_JP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6141095" cy="4912876"/>
          </a:xfrm>
        </p:spPr>
      </p:pic>
    </p:spTree>
    <p:extLst>
      <p:ext uri="{BB962C8B-B14F-4D97-AF65-F5344CB8AC3E}">
        <p14:creationId xmlns:p14="http://schemas.microsoft.com/office/powerpoint/2010/main" val="11288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Virtual Boy</a:t>
            </a:r>
            <a:endParaRPr lang="ko-KR" altLang="en-US" dirty="0"/>
          </a:p>
        </p:txBody>
      </p:sp>
      <p:pic>
        <p:nvPicPr>
          <p:cNvPr id="6" name="내용 개체 틀 5" descr="VIRTUAL_BOY_siste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412776"/>
            <a:ext cx="5268583" cy="5147405"/>
          </a:xfrm>
        </p:spPr>
      </p:pic>
    </p:spTree>
    <p:extLst>
      <p:ext uri="{BB962C8B-B14F-4D97-AF65-F5344CB8AC3E}">
        <p14:creationId xmlns:p14="http://schemas.microsoft.com/office/powerpoint/2010/main" val="32210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버추얼 보이 착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08720"/>
            <a:ext cx="7017057" cy="5308716"/>
          </a:xfrm>
        </p:spPr>
      </p:pic>
    </p:spTree>
    <p:extLst>
      <p:ext uri="{BB962C8B-B14F-4D97-AF65-F5344CB8AC3E}">
        <p14:creationId xmlns:p14="http://schemas.microsoft.com/office/powerpoint/2010/main" val="390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버추얼 보이 야구 게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324022" cy="4813360"/>
          </a:xfrm>
        </p:spPr>
      </p:pic>
    </p:spTree>
    <p:extLst>
      <p:ext uri="{BB962C8B-B14F-4D97-AF65-F5344CB8AC3E}">
        <p14:creationId xmlns:p14="http://schemas.microsoft.com/office/powerpoint/2010/main" val="8125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64</a:t>
            </a:r>
            <a:endParaRPr lang="ko-KR" altLang="en-US" dirty="0"/>
          </a:p>
        </p:txBody>
      </p:sp>
      <p:pic>
        <p:nvPicPr>
          <p:cNvPr id="4" name="내용 개체 틀 3" descr="N64-Console-S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8732"/>
            <a:ext cx="8229600" cy="4428899"/>
          </a:xfrm>
        </p:spPr>
      </p:pic>
    </p:spTree>
    <p:extLst>
      <p:ext uri="{BB962C8B-B14F-4D97-AF65-F5344CB8AC3E}">
        <p14:creationId xmlns:p14="http://schemas.microsoft.com/office/powerpoint/2010/main" val="38431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9087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목차</a:t>
            </a:r>
            <a:endParaRPr lang="en-US" altLang="ko-KR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557808" y="1772816"/>
            <a:ext cx="5382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AutoNum type="arabicPeriod"/>
            </a:pPr>
            <a:r>
              <a:rPr lang="ko-KR" altLang="en-US" dirty="0" smtClean="0"/>
              <a:t>컴퓨터 </a:t>
            </a:r>
            <a:r>
              <a:rPr lang="ko-KR" altLang="en-US" dirty="0"/>
              <a:t>게임의 역사와 </a:t>
            </a:r>
            <a:r>
              <a:rPr lang="ko-KR" altLang="en-US" dirty="0" smtClean="0"/>
              <a:t>발전</a:t>
            </a:r>
            <a:endParaRPr lang="en-US" altLang="ko-KR" dirty="0" smtClean="0"/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2. </a:t>
            </a:r>
            <a:r>
              <a:rPr lang="ko-KR" altLang="en-US" dirty="0" err="1" smtClean="0"/>
              <a:t>닌텐도</a:t>
            </a:r>
            <a:endParaRPr lang="en-US" altLang="ko-KR" dirty="0"/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3. </a:t>
            </a:r>
            <a:r>
              <a:rPr lang="ko-KR" altLang="en-US" dirty="0"/>
              <a:t>소니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플레이스테이션</a:t>
            </a:r>
            <a:endParaRPr lang="en-US" altLang="ko-KR" dirty="0" smtClean="0"/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4. </a:t>
            </a:r>
            <a:r>
              <a:rPr lang="ko-KR" altLang="en-US" dirty="0"/>
              <a:t>애니메이션의 역사와 </a:t>
            </a:r>
            <a:r>
              <a:rPr lang="ko-KR" altLang="en-US" dirty="0" smtClean="0"/>
              <a:t>발전</a:t>
            </a:r>
            <a:endParaRPr lang="en-US" altLang="ko-KR" dirty="0" smtClean="0"/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5. TV </a:t>
            </a:r>
            <a:r>
              <a:rPr lang="ko-KR" altLang="en-US" dirty="0"/>
              <a:t>애니메이션 </a:t>
            </a:r>
            <a:r>
              <a:rPr lang="en-US" altLang="ko-KR" dirty="0"/>
              <a:t>(</a:t>
            </a:r>
            <a:r>
              <a:rPr lang="ko-KR" altLang="en-US" dirty="0"/>
              <a:t>짱구</a:t>
            </a:r>
            <a:r>
              <a:rPr lang="en-US" altLang="ko-KR" dirty="0" smtClean="0"/>
              <a:t>)</a:t>
            </a:r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6. </a:t>
            </a:r>
            <a:r>
              <a:rPr lang="ko-KR" altLang="en-US" dirty="0"/>
              <a:t>극장 </a:t>
            </a:r>
            <a:r>
              <a:rPr lang="ko-KR" altLang="en-US" dirty="0" smtClean="0"/>
              <a:t>애니메이션</a:t>
            </a:r>
            <a:endParaRPr lang="en-US" altLang="ko-KR" dirty="0" smtClean="0"/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/>
              <a:t>7. </a:t>
            </a:r>
            <a:r>
              <a:rPr lang="ko-KR" altLang="en-US" dirty="0"/>
              <a:t>애니메이션으로 보는 일본사회</a:t>
            </a:r>
          </a:p>
        </p:txBody>
      </p:sp>
    </p:spTree>
    <p:extLst>
      <p:ext uri="{BB962C8B-B14F-4D97-AF65-F5344CB8AC3E}">
        <p14:creationId xmlns:p14="http://schemas.microsoft.com/office/powerpoint/2010/main" val="34259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피카츄 닌텐도 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013302" cy="5709266"/>
          </a:xfrm>
        </p:spPr>
      </p:pic>
    </p:spTree>
    <p:extLst>
      <p:ext uri="{BB962C8B-B14F-4D97-AF65-F5344CB8AC3E}">
        <p14:creationId xmlns:p14="http://schemas.microsoft.com/office/powerpoint/2010/main" val="16951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Game Boy Color</a:t>
            </a:r>
            <a:endParaRPr lang="ko-KR" altLang="en-US" dirty="0"/>
          </a:p>
        </p:txBody>
      </p:sp>
      <p:pic>
        <p:nvPicPr>
          <p:cNvPr id="4" name="내용 개체 틀 3" descr="Game-Boy-Color-Yello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600200"/>
            <a:ext cx="3179916" cy="4956928"/>
          </a:xfrm>
        </p:spPr>
      </p:pic>
    </p:spTree>
    <p:extLst>
      <p:ext uri="{BB962C8B-B14F-4D97-AF65-F5344CB8AC3E}">
        <p14:creationId xmlns:p14="http://schemas.microsoft.com/office/powerpoint/2010/main" val="13754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Game Boy Advance</a:t>
            </a:r>
            <a:endParaRPr lang="ko-KR" altLang="en-US" dirty="0"/>
          </a:p>
        </p:txBody>
      </p:sp>
      <p:pic>
        <p:nvPicPr>
          <p:cNvPr id="4" name="내용 개체 틀 3" descr="Game-Boy-Advance-1st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0364" y="1600200"/>
            <a:ext cx="7543272" cy="4525963"/>
          </a:xfrm>
        </p:spPr>
      </p:pic>
    </p:spTree>
    <p:extLst>
      <p:ext uri="{BB962C8B-B14F-4D97-AF65-F5344CB8AC3E}">
        <p14:creationId xmlns:p14="http://schemas.microsoft.com/office/powerpoint/2010/main" val="10338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Game Cube</a:t>
            </a:r>
            <a:endParaRPr lang="ko-KR" altLang="en-US" dirty="0"/>
          </a:p>
        </p:txBody>
      </p:sp>
      <p:pic>
        <p:nvPicPr>
          <p:cNvPr id="4" name="내용 개체 틀 3" descr="GameCube-S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388" y="1600200"/>
            <a:ext cx="8065223" cy="4525963"/>
          </a:xfrm>
        </p:spPr>
      </p:pic>
    </p:spTree>
    <p:extLst>
      <p:ext uri="{BB962C8B-B14F-4D97-AF65-F5344CB8AC3E}">
        <p14:creationId xmlns:p14="http://schemas.microsoft.com/office/powerpoint/2010/main" val="42456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Nintendo Game Boy Advance SP</a:t>
            </a:r>
            <a:endParaRPr lang="ko-KR" altLang="en-US" dirty="0"/>
          </a:p>
        </p:txBody>
      </p:sp>
      <p:pic>
        <p:nvPicPr>
          <p:cNvPr id="4" name="내용 개체 틀 3" descr="Game-Boy-Advance-SP-Mk1-Bl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619625"/>
            <a:ext cx="5197767" cy="5238375"/>
          </a:xfrm>
        </p:spPr>
      </p:pic>
    </p:spTree>
    <p:extLst>
      <p:ext uri="{BB962C8B-B14F-4D97-AF65-F5344CB8AC3E}">
        <p14:creationId xmlns:p14="http://schemas.microsoft.com/office/powerpoint/2010/main" val="22209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DS 1st</a:t>
            </a:r>
            <a:endParaRPr lang="ko-KR" altLang="en-US" dirty="0"/>
          </a:p>
        </p:txBody>
      </p:sp>
      <p:pic>
        <p:nvPicPr>
          <p:cNvPr id="4" name="내용 개체 틀 3" descr="Nintendo_DS_Tra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772816"/>
            <a:ext cx="5266550" cy="4808937"/>
          </a:xfrm>
        </p:spPr>
      </p:pic>
    </p:spTree>
    <p:extLst>
      <p:ext uri="{BB962C8B-B14F-4D97-AF65-F5344CB8AC3E}">
        <p14:creationId xmlns:p14="http://schemas.microsoft.com/office/powerpoint/2010/main" val="6807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Game Boy Micro</a:t>
            </a:r>
            <a:endParaRPr lang="ko-KR" altLang="en-US" dirty="0"/>
          </a:p>
        </p:txBody>
      </p:sp>
      <p:pic>
        <p:nvPicPr>
          <p:cNvPr id="4" name="내용 개체 틀 3" descr="Game-Boy-Mic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6522" y="1600200"/>
            <a:ext cx="8010955" cy="4525963"/>
          </a:xfrm>
        </p:spPr>
      </p:pic>
    </p:spTree>
    <p:extLst>
      <p:ext uri="{BB962C8B-B14F-4D97-AF65-F5344CB8AC3E}">
        <p14:creationId xmlns:p14="http://schemas.microsoft.com/office/powerpoint/2010/main" val="3252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</a:t>
            </a:r>
            <a:r>
              <a:rPr lang="en-US" altLang="ko-KR" dirty="0" err="1" smtClean="0"/>
              <a:t>Wii</a:t>
            </a:r>
            <a:endParaRPr lang="ko-KR" altLang="en-US" dirty="0"/>
          </a:p>
        </p:txBody>
      </p:sp>
      <p:pic>
        <p:nvPicPr>
          <p:cNvPr id="4" name="내용 개체 틀 3" descr="Wii_conso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570683"/>
            <a:ext cx="5287317" cy="5287317"/>
          </a:xfrm>
        </p:spPr>
      </p:pic>
    </p:spTree>
    <p:extLst>
      <p:ext uri="{BB962C8B-B14F-4D97-AF65-F5344CB8AC3E}">
        <p14:creationId xmlns:p14="http://schemas.microsoft.com/office/powerpoint/2010/main" val="24017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DS </a:t>
            </a:r>
            <a:r>
              <a:rPr lang="en-US" altLang="ko-KR" dirty="0" err="1" smtClean="0"/>
              <a:t>Lite</a:t>
            </a:r>
            <a:endParaRPr lang="ko-KR" altLang="en-US" dirty="0"/>
          </a:p>
        </p:txBody>
      </p:sp>
      <p:pic>
        <p:nvPicPr>
          <p:cNvPr id="4" name="내용 개체 틀 3" descr="DSLite_white_tra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5659765" cy="5140834"/>
          </a:xfrm>
        </p:spPr>
      </p:pic>
    </p:spTree>
    <p:extLst>
      <p:ext uri="{BB962C8B-B14F-4D97-AF65-F5344CB8AC3E}">
        <p14:creationId xmlns:p14="http://schemas.microsoft.com/office/powerpoint/2010/main" val="9186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</a:t>
            </a:r>
            <a:r>
              <a:rPr lang="en-US" altLang="ko-KR" dirty="0" err="1" smtClean="0"/>
              <a:t>DSi</a:t>
            </a:r>
            <a:endParaRPr lang="ko-KR" altLang="en-US" dirty="0"/>
          </a:p>
        </p:txBody>
      </p:sp>
      <p:pic>
        <p:nvPicPr>
          <p:cNvPr id="4" name="내용 개체 틀 3" descr="Nintendo_DS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5" y="1600200"/>
            <a:ext cx="6745054" cy="5086895"/>
          </a:xfrm>
        </p:spPr>
      </p:pic>
    </p:spTree>
    <p:extLst>
      <p:ext uri="{BB962C8B-B14F-4D97-AF65-F5344CB8AC3E}">
        <p14:creationId xmlns:p14="http://schemas.microsoft.com/office/powerpoint/2010/main" val="22901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83671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/>
              <a:t>컴퓨터게임의 역사와 발전</a:t>
            </a:r>
            <a:endParaRPr lang="en-US" altLang="ko-KR" sz="3600" dirty="0" smtClean="0"/>
          </a:p>
        </p:txBody>
      </p:sp>
    </p:spTree>
    <p:extLst>
      <p:ext uri="{BB962C8B-B14F-4D97-AF65-F5344CB8AC3E}">
        <p14:creationId xmlns:p14="http://schemas.microsoft.com/office/powerpoint/2010/main" val="720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2008 </a:t>
            </a:r>
            <a:r>
              <a:rPr lang="ko-KR" altLang="en-US" dirty="0" smtClean="0"/>
              <a:t>콘솔 게임기 판매량 통계</a:t>
            </a:r>
            <a:endParaRPr lang="ko-KR" altLang="en-US" dirty="0"/>
          </a:p>
        </p:txBody>
      </p:sp>
      <p:pic>
        <p:nvPicPr>
          <p:cNvPr id="4" name="내용 개체 틀 3" descr="콘솔 게임기 판매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124744"/>
            <a:ext cx="6292857" cy="3672408"/>
          </a:xfrm>
        </p:spPr>
      </p:pic>
      <p:pic>
        <p:nvPicPr>
          <p:cNvPr id="5" name="그림 4" descr="콘솔 게임기 판매량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5984" y="4005064"/>
            <a:ext cx="337801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Nintendo 3DS</a:t>
            </a:r>
            <a:endParaRPr lang="ko-KR" altLang="en-US" dirty="0"/>
          </a:p>
        </p:txBody>
      </p:sp>
      <p:pic>
        <p:nvPicPr>
          <p:cNvPr id="4" name="내용 개체 틀 3" descr="Nintendo-3DS-AquaOp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00200"/>
            <a:ext cx="5886711" cy="5323634"/>
          </a:xfrm>
        </p:spPr>
      </p:pic>
    </p:spTree>
    <p:extLst>
      <p:ext uri="{BB962C8B-B14F-4D97-AF65-F5344CB8AC3E}">
        <p14:creationId xmlns:p14="http://schemas.microsoft.com/office/powerpoint/2010/main" val="13438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New Nintendo 2DS</a:t>
            </a:r>
            <a:endParaRPr lang="ko-KR" altLang="en-US" dirty="0"/>
          </a:p>
        </p:txBody>
      </p:sp>
      <p:pic>
        <p:nvPicPr>
          <p:cNvPr id="4" name="내용 개체 틀 3" descr="Nintendo-2DS-ang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8095" y="1600200"/>
            <a:ext cx="6818709" cy="5257800"/>
          </a:xfrm>
        </p:spPr>
      </p:pic>
    </p:spTree>
    <p:extLst>
      <p:ext uri="{BB962C8B-B14F-4D97-AF65-F5344CB8AC3E}">
        <p14:creationId xmlns:p14="http://schemas.microsoft.com/office/powerpoint/2010/main" val="15224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판매수2.JPG"/>
          <p:cNvPicPr>
            <a:picLocks noChangeAspect="1"/>
          </p:cNvPicPr>
          <p:nvPr/>
        </p:nvPicPr>
        <p:blipFill>
          <a:blip r:embed="rId2" cstate="print"/>
          <a:srcRect l="2714" t="4114" r="4358" b="7445"/>
          <a:stretch>
            <a:fillRect/>
          </a:stretch>
        </p:blipFill>
        <p:spPr>
          <a:xfrm>
            <a:off x="3995936" y="3626035"/>
            <a:ext cx="5148064" cy="3231965"/>
          </a:xfrm>
          <a:prstGeom prst="rect">
            <a:avLst/>
          </a:prstGeom>
        </p:spPr>
      </p:pic>
      <p:pic>
        <p:nvPicPr>
          <p:cNvPr id="4" name="내용 개체 틀 3" descr="판매수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295" r="4886"/>
          <a:stretch>
            <a:fillRect/>
          </a:stretch>
        </p:blipFill>
        <p:spPr>
          <a:xfrm>
            <a:off x="0" y="-1"/>
            <a:ext cx="4369465" cy="5229201"/>
          </a:xfrm>
        </p:spPr>
      </p:pic>
    </p:spTree>
    <p:extLst>
      <p:ext uri="{BB962C8B-B14F-4D97-AF65-F5344CB8AC3E}">
        <p14:creationId xmlns:p14="http://schemas.microsoft.com/office/powerpoint/2010/main" val="28393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19441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소니 플레이스테이션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346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소니 로고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428604"/>
            <a:ext cx="7143792" cy="1200157"/>
          </a:xfrm>
          <a:prstGeom prst="rect">
            <a:avLst/>
          </a:prstGeom>
        </p:spPr>
      </p:pic>
      <p:pic>
        <p:nvPicPr>
          <p:cNvPr id="5" name="그림 4" descr="ps 로고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214554"/>
            <a:ext cx="43719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/>
              <a:t>목차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357290" y="1428736"/>
            <a:ext cx="7498080" cy="5267348"/>
          </a:xfrm>
        </p:spPr>
        <p:txBody>
          <a:bodyPr>
            <a:normAutofit lnSpcReduction="10000"/>
          </a:bodyPr>
          <a:lstStyle/>
          <a:p>
            <a:pPr algn="ctr"/>
            <a:r>
              <a:rPr lang="ko-KR" altLang="en-US" sz="2800" dirty="0" smtClean="0"/>
              <a:t>플레이스테이션</a:t>
            </a:r>
            <a:endParaRPr lang="en-US" altLang="ko-KR" sz="2800" dirty="0" smtClean="0"/>
          </a:p>
          <a:p>
            <a:pPr algn="ctr"/>
            <a:endParaRPr lang="en-US" altLang="ko-KR" sz="2800" dirty="0" smtClean="0"/>
          </a:p>
          <a:p>
            <a:pPr algn="ctr"/>
            <a:r>
              <a:rPr lang="ko-KR" altLang="en-US" sz="2800" dirty="0" smtClean="0"/>
              <a:t>플레이스테이션</a:t>
            </a:r>
            <a:r>
              <a:rPr lang="en-US" altLang="ko-KR" sz="2800" dirty="0" smtClean="0"/>
              <a:t>2</a:t>
            </a:r>
          </a:p>
          <a:p>
            <a:pPr algn="ctr">
              <a:buNone/>
            </a:pPr>
            <a:endParaRPr lang="en-US" altLang="ko-KR" sz="2800" dirty="0" smtClean="0"/>
          </a:p>
          <a:p>
            <a:pPr algn="ctr"/>
            <a:r>
              <a:rPr lang="ko-KR" altLang="en-US" sz="2800" dirty="0" smtClean="0"/>
              <a:t>플레이스테이션</a:t>
            </a:r>
            <a:r>
              <a:rPr lang="en-US" altLang="ko-KR" sz="2800" dirty="0" smtClean="0"/>
              <a:t>3</a:t>
            </a:r>
          </a:p>
          <a:p>
            <a:pPr algn="ctr"/>
            <a:endParaRPr lang="en-US" altLang="ko-KR" sz="2800" dirty="0" smtClean="0"/>
          </a:p>
          <a:p>
            <a:pPr algn="ctr"/>
            <a:r>
              <a:rPr lang="ko-KR" altLang="en-US" sz="2800" dirty="0" smtClean="0"/>
              <a:t>플레이스테이션</a:t>
            </a:r>
            <a:r>
              <a:rPr lang="en-US" altLang="ko-KR" sz="2800" dirty="0" smtClean="0"/>
              <a:t>4</a:t>
            </a:r>
          </a:p>
          <a:p>
            <a:pPr algn="ctr">
              <a:buNone/>
            </a:pPr>
            <a:endParaRPr lang="en-US" altLang="ko-KR" sz="2800" dirty="0" smtClean="0"/>
          </a:p>
          <a:p>
            <a:pPr algn="ctr"/>
            <a:r>
              <a:rPr lang="en-US" altLang="ko-KR" sz="2800" dirty="0" smtClean="0"/>
              <a:t>Ps</a:t>
            </a:r>
            <a:r>
              <a:rPr lang="ko-KR" altLang="en-US" sz="2800" dirty="0" smtClean="0"/>
              <a:t>유통혁명</a:t>
            </a:r>
            <a:endParaRPr lang="en-US" altLang="ko-KR" sz="2800" dirty="0" smtClean="0"/>
          </a:p>
          <a:p>
            <a:pPr algn="ctr">
              <a:buNone/>
            </a:pPr>
            <a:endParaRPr lang="en-US" altLang="ko-KR" sz="2800" dirty="0" smtClean="0"/>
          </a:p>
          <a:p>
            <a:pPr algn="ctr"/>
            <a:r>
              <a:rPr lang="en-US" altLang="ko-KR" sz="2800" dirty="0" smtClean="0"/>
              <a:t>Ps</a:t>
            </a:r>
            <a:r>
              <a:rPr lang="ko-KR" altLang="en-US" sz="2800" dirty="0" smtClean="0"/>
              <a:t>성공요인</a:t>
            </a:r>
            <a:endParaRPr lang="en-US" altLang="ko-KR" sz="2800" dirty="0" smtClean="0"/>
          </a:p>
        </p:txBody>
      </p:sp>
    </p:spTree>
    <p:extLst>
      <p:ext uri="{BB962C8B-B14F-4D97-AF65-F5344CB8AC3E}">
        <p14:creationId xmlns:p14="http://schemas.microsoft.com/office/powerpoint/2010/main" val="415020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ps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142984"/>
            <a:ext cx="4500594" cy="2635268"/>
          </a:xfrm>
        </p:spPr>
      </p:pic>
      <p:sp>
        <p:nvSpPr>
          <p:cNvPr id="5" name="TextBox 4"/>
          <p:cNvSpPr txBox="1"/>
          <p:nvPr/>
        </p:nvSpPr>
        <p:spPr>
          <a:xfrm>
            <a:off x="3714744" y="21429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플레이스테이</a:t>
            </a:r>
            <a:r>
              <a:rPr lang="ko-KR" altLang="en-US" sz="2400" dirty="0"/>
              <a:t>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5852" y="6286520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플레이스테이션</a:t>
            </a:r>
            <a:r>
              <a:rPr lang="en-US" altLang="ko-KR" dirty="0" smtClean="0"/>
              <a:t>1</a:t>
            </a:r>
            <a:r>
              <a:rPr lang="ko-KR" altLang="en-US" dirty="0" smtClean="0"/>
              <a:t>으로 성공적인 시장 데뷔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85852" y="43576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소니의</a:t>
            </a:r>
            <a:r>
              <a:rPr lang="ko-KR" altLang="en-US" dirty="0" smtClean="0"/>
              <a:t> 첫 게임기</a:t>
            </a:r>
            <a:endParaRPr lang="en-US" altLang="ko-KR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14414" y="4786322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롬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rom</a:t>
            </a:r>
            <a:r>
              <a:rPr lang="en-US" altLang="ko-KR" dirty="0" smtClean="0"/>
              <a:t>)</a:t>
            </a:r>
            <a:r>
              <a:rPr lang="ko-KR" altLang="en-US" dirty="0" smtClean="0"/>
              <a:t>카트리지방식이 아닌 최초의</a:t>
            </a:r>
            <a:r>
              <a:rPr lang="en-US" altLang="ko-KR" dirty="0" smtClean="0"/>
              <a:t>CD-Rom</a:t>
            </a:r>
            <a:r>
              <a:rPr lang="ko-KR" altLang="en-US" dirty="0" smtClean="0"/>
              <a:t>방식 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85852" y="3929066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1994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소니의</a:t>
            </a:r>
            <a:r>
              <a:rPr lang="ko-KR" altLang="en-US" dirty="0" smtClean="0"/>
              <a:t> 독자규격의 게임기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85852" y="5214950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기존 방식보다 풍부한 음질과 좋은 화면을 구현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85852" y="5715016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후발주자로서의 경쟁사보다 저렴한 가격</a:t>
            </a:r>
            <a:endParaRPr lang="ko-KR" altLang="en-US" dirty="0"/>
          </a:p>
        </p:txBody>
      </p:sp>
      <p:pic>
        <p:nvPicPr>
          <p:cNvPr id="15" name="그림 14" descr="ps 로고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40" y="1285860"/>
            <a:ext cx="2279059" cy="20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9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철권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1428736"/>
            <a:ext cx="4248150" cy="4124325"/>
          </a:xfrm>
          <a:prstGeom prst="rect">
            <a:avLst/>
          </a:prstGeom>
        </p:spPr>
      </p:pic>
      <p:pic>
        <p:nvPicPr>
          <p:cNvPr id="7" name="그림 6" descr="철권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023748"/>
            <a:ext cx="3786214" cy="2834252"/>
          </a:xfrm>
          <a:prstGeom prst="rect">
            <a:avLst/>
          </a:prstGeom>
        </p:spPr>
      </p:pic>
      <p:pic>
        <p:nvPicPr>
          <p:cNvPr id="4" name="그림 3" descr="바이오하자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428604"/>
            <a:ext cx="4286256" cy="3364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2132" y="21429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Ps1-</a:t>
            </a:r>
            <a:r>
              <a:rPr lang="ko-KR" altLang="en-US" dirty="0" err="1" smtClean="0"/>
              <a:t>바이오하자드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14942" y="6000768"/>
            <a:ext cx="42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철권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텍켄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17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71670" y="142852"/>
            <a:ext cx="5857916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/>
              <a:t>플레이스테이션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4" name="그림 3" descr="플스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571480"/>
            <a:ext cx="5756574" cy="328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100" y="4429132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플레이스테이션 </a:t>
            </a:r>
            <a:r>
              <a:rPr lang="en-US" altLang="ko-KR" dirty="0"/>
              <a:t>2</a:t>
            </a:r>
            <a:r>
              <a:rPr lang="ko-KR" altLang="en-US" dirty="0"/>
              <a:t>는 </a:t>
            </a:r>
            <a:r>
              <a:rPr lang="ko-KR" altLang="en-US" dirty="0" smtClean="0"/>
              <a:t>기본보다 그래픽처리능력 향상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4000504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2000</a:t>
            </a:r>
            <a:r>
              <a:rPr lang="ko-KR" altLang="en-US" dirty="0" smtClean="0"/>
              <a:t>년 출시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0100" y="485776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기존 플레이스테이션</a:t>
            </a:r>
            <a:r>
              <a:rPr lang="en-US" altLang="ko-KR" dirty="0" smtClean="0"/>
              <a:t>1 </a:t>
            </a:r>
            <a:r>
              <a:rPr lang="ko-KR" altLang="en-US" dirty="0" smtClean="0"/>
              <a:t>소비자들의 </a:t>
            </a:r>
            <a:r>
              <a:rPr lang="ko-KR" altLang="en-US" dirty="0" err="1" smtClean="0"/>
              <a:t>재구매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1538" y="5286388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비디오테이프를 대체할 수 있는 </a:t>
            </a:r>
            <a:r>
              <a:rPr lang="en-US" altLang="ko-KR" dirty="0" smtClean="0"/>
              <a:t>DVD </a:t>
            </a:r>
            <a:r>
              <a:rPr lang="ko-KR" altLang="en-US" dirty="0" smtClean="0"/>
              <a:t>구동 기능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2976" y="5715017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약 </a:t>
            </a:r>
            <a:r>
              <a:rPr lang="en-US" altLang="ko-KR" dirty="0"/>
              <a:t>10</a:t>
            </a:r>
            <a:r>
              <a:rPr lang="ko-KR" altLang="en-US" dirty="0"/>
              <a:t>년 </a:t>
            </a:r>
            <a:r>
              <a:rPr lang="en-US" altLang="ko-KR" dirty="0"/>
              <a:t>11</a:t>
            </a:r>
            <a:r>
              <a:rPr lang="ko-KR" altLang="en-US" dirty="0"/>
              <a:t>개월 만인 </a:t>
            </a:r>
            <a:r>
              <a:rPr lang="en-US" altLang="ko-KR" dirty="0"/>
              <a:t>2011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/>
              <a:t>월 </a:t>
            </a:r>
            <a:r>
              <a:rPr lang="en-US" altLang="ko-KR" dirty="0"/>
              <a:t>31</a:t>
            </a:r>
            <a:r>
              <a:rPr lang="ko-KR" altLang="en-US" dirty="0"/>
              <a:t>일을 기준으로 </a:t>
            </a:r>
            <a:r>
              <a:rPr lang="en-US" altLang="ko-KR" dirty="0"/>
              <a:t>PlayStation 2</a:t>
            </a:r>
            <a:r>
              <a:rPr lang="ko-KR" altLang="en-US" dirty="0"/>
              <a:t>의 전세계 누적 판매량이 </a:t>
            </a:r>
            <a:r>
              <a:rPr lang="en-US" altLang="ko-KR" dirty="0"/>
              <a:t>1</a:t>
            </a:r>
            <a:r>
              <a:rPr lang="ko-KR" altLang="en-US" dirty="0"/>
              <a:t>억 </a:t>
            </a:r>
            <a:r>
              <a:rPr lang="en-US" altLang="ko-KR" dirty="0"/>
              <a:t>5</a:t>
            </a:r>
            <a:r>
              <a:rPr lang="ko-KR" altLang="en-US" dirty="0"/>
              <a:t>천만대를 </a:t>
            </a:r>
            <a:r>
              <a:rPr lang="ko-KR" altLang="en-US" dirty="0" smtClean="0"/>
              <a:t>달성</a:t>
            </a:r>
            <a:endParaRPr lang="en-US" altLang="ko-KR" dirty="0" smtClean="0"/>
          </a:p>
          <a:p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3</a:t>
            </a:r>
            <a:r>
              <a:rPr lang="ko-KR" altLang="en-US" dirty="0"/>
              <a:t>월 </a:t>
            </a:r>
            <a:r>
              <a:rPr lang="en-US" altLang="ko-KR" dirty="0"/>
              <a:t>31</a:t>
            </a:r>
            <a:r>
              <a:rPr lang="ko-KR" altLang="en-US" dirty="0"/>
              <a:t>일 기준 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9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571480"/>
            <a:ext cx="72866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HY나무B" pitchFamily="18" charset="-127"/>
                <a:ea typeface="HY나무B" pitchFamily="18" charset="-127"/>
              </a:rPr>
              <a:t> 컴퓨터 게임 산업</a:t>
            </a:r>
            <a:endParaRPr lang="en-US" altLang="ko-KR" sz="36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800" dirty="0">
                <a:latin typeface="HY나무B" pitchFamily="18" charset="-127"/>
                <a:ea typeface="HY나무B" pitchFamily="18" charset="-127"/>
              </a:rPr>
              <a:t>-</a:t>
            </a:r>
            <a:r>
              <a:rPr lang="ko-KR" altLang="en-US" sz="2800" dirty="0" smtClean="0">
                <a:latin typeface="HY나무B" pitchFamily="18" charset="-127"/>
                <a:ea typeface="HY나무B" pitchFamily="18" charset="-127"/>
              </a:rPr>
              <a:t>대중문화 시장의 </a:t>
            </a:r>
            <a:r>
              <a:rPr lang="en-US" altLang="ko-KR" sz="2800" dirty="0" smtClean="0">
                <a:latin typeface="HY나무B" pitchFamily="18" charset="-127"/>
                <a:ea typeface="HY나무B" pitchFamily="18" charset="-127"/>
              </a:rPr>
              <a:t>40% </a:t>
            </a:r>
            <a:r>
              <a:rPr lang="ko-KR" altLang="en-US" sz="2800" dirty="0" smtClean="0">
                <a:latin typeface="HY나무B" pitchFamily="18" charset="-127"/>
                <a:ea typeface="HY나무B" pitchFamily="18" charset="-127"/>
              </a:rPr>
              <a:t>육박</a:t>
            </a:r>
            <a:endParaRPr lang="en-US" altLang="ko-KR" sz="28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800" dirty="0">
                <a:latin typeface="HY나무B" pitchFamily="18" charset="-127"/>
                <a:ea typeface="HY나무B" pitchFamily="18" charset="-127"/>
              </a:rPr>
              <a:t>-</a:t>
            </a:r>
            <a:r>
              <a:rPr lang="ko-KR" altLang="en-US" sz="2800" dirty="0" smtClean="0">
                <a:latin typeface="HY나무B" pitchFamily="18" charset="-127"/>
                <a:ea typeface="HY나무B" pitchFamily="18" charset="-127"/>
              </a:rPr>
              <a:t>성장이 기대되는 신흥 산업</a:t>
            </a:r>
            <a:endParaRPr lang="en-US" altLang="ko-KR" sz="2800" dirty="0" smtClean="0">
              <a:latin typeface="HY나무B" pitchFamily="18" charset="-127"/>
              <a:ea typeface="HY나무B" pitchFamily="18" charset="-127"/>
            </a:endParaRPr>
          </a:p>
          <a:p>
            <a:endParaRPr lang="en-US" altLang="ko-KR" sz="2800" dirty="0">
              <a:latin typeface="HY나무B" pitchFamily="18" charset="-127"/>
              <a:ea typeface="HY나무B" pitchFamily="18" charset="-127"/>
            </a:endParaRPr>
          </a:p>
          <a:p>
            <a:endParaRPr lang="en-US" altLang="ko-KR" sz="28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sz="3600" dirty="0" smtClean="0">
                <a:latin typeface="HY나무B" pitchFamily="18" charset="-127"/>
                <a:ea typeface="HY나무B" pitchFamily="18" charset="-127"/>
              </a:rPr>
              <a:t>                           게임의 종류</a:t>
            </a:r>
            <a:endParaRPr lang="en-US" altLang="ko-KR" sz="3600" dirty="0" smtClean="0">
              <a:latin typeface="HY나무B" pitchFamily="18" charset="-127"/>
              <a:ea typeface="HY나무B" pitchFamily="18" charset="-127"/>
            </a:endParaRPr>
          </a:p>
          <a:p>
            <a:endParaRPr lang="ko-KR" altLang="en-US" sz="2800" dirty="0" smtClean="0"/>
          </a:p>
          <a:p>
            <a:endParaRPr lang="en-US" altLang="ko-KR" sz="2800" dirty="0" smtClean="0">
              <a:latin typeface="HY나무B" pitchFamily="18" charset="-127"/>
              <a:ea typeface="HY나무B" pitchFamily="18" charset="-127"/>
            </a:endParaRPr>
          </a:p>
          <a:p>
            <a:endParaRPr lang="ko-KR" altLang="en-US" sz="3200" dirty="0" smtClean="0"/>
          </a:p>
          <a:p>
            <a:endParaRPr lang="ko-KR" altLang="en-US" sz="320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3700646" y="3500438"/>
            <a:ext cx="4443254" cy="6429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아케이드 게임</a:t>
            </a:r>
            <a:endParaRPr lang="ko-KR" altLang="en-US" sz="2400" dirty="0"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00646" y="4357694"/>
            <a:ext cx="4443254" cy="6429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비디오 게임</a:t>
            </a:r>
            <a:endParaRPr lang="ko-KR" altLang="en-US" sz="2400" dirty="0"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700646" y="5214950"/>
            <a:ext cx="4443254" cy="6429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PC 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게임</a:t>
            </a:r>
            <a:endParaRPr lang="ko-KR" altLang="en-US" sz="2400" dirty="0">
              <a:latin typeface="HY나무B" pitchFamily="18" charset="-127"/>
              <a:ea typeface="HY나무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ps2드래곤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347" y="142852"/>
            <a:ext cx="4017654" cy="3000396"/>
          </a:xfrm>
          <a:prstGeom prst="rect">
            <a:avLst/>
          </a:prstGeom>
        </p:spPr>
      </p:pic>
      <p:pic>
        <p:nvPicPr>
          <p:cNvPr id="5" name="그림 4" descr="바이오하자드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435" y="3214686"/>
            <a:ext cx="4990565" cy="3214686"/>
          </a:xfrm>
          <a:prstGeom prst="rect">
            <a:avLst/>
          </a:prstGeom>
        </p:spPr>
      </p:pic>
      <p:pic>
        <p:nvPicPr>
          <p:cNvPr id="6" name="그림 5" descr="밥줘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"/>
            <a:ext cx="2857520" cy="4199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4942" y="2786058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ps-2 </a:t>
            </a:r>
            <a:r>
              <a:rPr lang="ko-KR" altLang="en-US" dirty="0" err="1" smtClean="0"/>
              <a:t>드래곤볼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43472" y="648866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Ps2-</a:t>
            </a:r>
            <a:r>
              <a:rPr lang="ko-KR" altLang="en-US" dirty="0" err="1" smtClean="0"/>
              <a:t>바이오하자드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pic>
        <p:nvPicPr>
          <p:cNvPr id="11" name="그림 10" descr="에반게리온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4444468"/>
            <a:ext cx="3429024" cy="24135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14" y="428625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Ps2-</a:t>
            </a:r>
            <a:r>
              <a:rPr lang="ko-KR" altLang="en-US" dirty="0" err="1" smtClean="0"/>
              <a:t>에반게리온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31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0364" y="35716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플레이스테이션</a:t>
            </a:r>
            <a:r>
              <a:rPr lang="en-US" altLang="ko-KR" dirty="0"/>
              <a:t>3</a:t>
            </a:r>
            <a:endParaRPr lang="ko-KR" altLang="en-US" dirty="0"/>
          </a:p>
        </p:txBody>
      </p:sp>
      <p:pic>
        <p:nvPicPr>
          <p:cNvPr id="5" name="그림 4" descr="플레이스테이션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904" y="1142984"/>
            <a:ext cx="4197096" cy="5072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1071546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2006</a:t>
            </a:r>
            <a:r>
              <a:rPr lang="ko-KR" altLang="en-US" dirty="0"/>
              <a:t>년에 출시된 </a:t>
            </a:r>
            <a:r>
              <a:rPr lang="ko-KR" altLang="en-US" dirty="0" smtClean="0"/>
              <a:t>종합 </a:t>
            </a:r>
            <a:r>
              <a:rPr lang="ko-KR" altLang="en-US" dirty="0"/>
              <a:t>멀티미디어 기기를 지향</a:t>
            </a: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5852" y="2000240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CD, DVD</a:t>
            </a:r>
            <a:r>
              <a:rPr lang="ko-KR" altLang="en-US" dirty="0"/>
              <a:t>에 이은 차세대 광 디스크인 블루레이</a:t>
            </a:r>
            <a:r>
              <a:rPr lang="en-US" altLang="ko-KR" dirty="0"/>
              <a:t>(</a:t>
            </a:r>
            <a:r>
              <a:rPr lang="en-US" altLang="ko-KR" dirty="0" err="1"/>
              <a:t>Blu</a:t>
            </a:r>
            <a:r>
              <a:rPr lang="en-US" altLang="ko-KR" dirty="0"/>
              <a:t>-ray) </a:t>
            </a:r>
            <a:r>
              <a:rPr lang="ko-KR" altLang="en-US" dirty="0"/>
              <a:t>디스크를 채택</a:t>
            </a:r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2928934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HD(High-Definition)</a:t>
            </a:r>
            <a:r>
              <a:rPr lang="ko-KR" altLang="en-US" dirty="0"/>
              <a:t>급의 고품질 게임 및 영화를 즐길 수 있는 것이 특징</a:t>
            </a:r>
          </a:p>
          <a:p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57290" y="3786190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인터넷 접속 기능 및 대용량 </a:t>
            </a:r>
            <a:r>
              <a:rPr lang="ko-KR" altLang="en-US"/>
              <a:t>하드디스크도 </a:t>
            </a:r>
            <a:r>
              <a:rPr lang="ko-KR" altLang="en-US" smtClean="0"/>
              <a:t>갖춤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28728" y="4572008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장기간의 개발기간과 새로운 경쟁사 </a:t>
            </a:r>
            <a:r>
              <a:rPr lang="en-US" altLang="ko-KR" dirty="0" smtClean="0"/>
              <a:t>MS</a:t>
            </a:r>
            <a:r>
              <a:rPr lang="ko-KR" altLang="en-US" dirty="0" smtClean="0"/>
              <a:t>의</a:t>
            </a:r>
            <a:r>
              <a:rPr lang="en-US" altLang="ko-KR" dirty="0" smtClean="0"/>
              <a:t>X-BOX </a:t>
            </a:r>
            <a:r>
              <a:rPr lang="ko-KR" altLang="en-US" dirty="0" smtClean="0"/>
              <a:t>출현으로 </a:t>
            </a:r>
            <a:r>
              <a:rPr lang="en-US" altLang="ko-KR" dirty="0" smtClean="0"/>
              <a:t>3</a:t>
            </a:r>
            <a:r>
              <a:rPr lang="ko-KR" altLang="en-US" dirty="0" err="1" smtClean="0"/>
              <a:t>사경쟁구도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3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원피스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5479" cy="5143512"/>
          </a:xfrm>
          <a:prstGeom prst="rect">
            <a:avLst/>
          </a:prstGeom>
        </p:spPr>
      </p:pic>
      <p:pic>
        <p:nvPicPr>
          <p:cNvPr id="7" name="그림 6" descr="원피스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299" y="928670"/>
            <a:ext cx="5079701" cy="5929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628" y="21429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원피스</a:t>
            </a:r>
            <a:r>
              <a:rPr lang="en-US" altLang="ko-KR" dirty="0" smtClean="0"/>
              <a:t>- </a:t>
            </a:r>
            <a:r>
              <a:rPr lang="ko-KR" altLang="en-US" dirty="0" smtClean="0"/>
              <a:t>해적무쌍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1123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건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1" y="0"/>
            <a:ext cx="6572296" cy="36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240" y="2857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플레이스테이션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pic>
        <p:nvPicPr>
          <p:cNvPr id="5" name="그림 4" descr="플스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642918"/>
            <a:ext cx="6072230" cy="3604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04" y="435769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출시</a:t>
            </a:r>
            <a:endParaRPr lang="en-US" altLang="ko-KR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428728" y="528638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현재 </a:t>
            </a:r>
            <a:r>
              <a:rPr lang="en-US" altLang="ko-KR" dirty="0" smtClean="0"/>
              <a:t>2015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누적판매 약 </a:t>
            </a:r>
            <a:r>
              <a:rPr lang="en-US" altLang="ko-KR" dirty="0" smtClean="0"/>
              <a:t>2</a:t>
            </a:r>
            <a:r>
              <a:rPr lang="ko-KR" altLang="en-US" dirty="0" smtClean="0"/>
              <a:t>천만</a:t>
            </a:r>
            <a:r>
              <a:rPr lang="en-US" altLang="ko-KR" dirty="0" smtClean="0"/>
              <a:t>- (</a:t>
            </a:r>
            <a:r>
              <a:rPr lang="ko-KR" altLang="en-US" dirty="0" err="1" smtClean="0"/>
              <a:t>네이버뉴스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9" name="그림 8" descr="플스4 로고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3143248"/>
            <a:ext cx="2294514" cy="128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0166" y="485776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세계 몇몇 국가 출시 당일 </a:t>
            </a:r>
            <a:r>
              <a:rPr lang="ko-KR" altLang="en-US" dirty="0" err="1" smtClean="0"/>
              <a:t>완판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71604" y="5786454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무선컨트롤러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듀얼컨트롤러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5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0"/>
            <a:ext cx="56769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그림 4" descr="라이즈오브더 툼레이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286124"/>
            <a:ext cx="5424882" cy="3357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9322" y="521495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라이즈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오브</a:t>
            </a:r>
            <a:r>
              <a:rPr lang="ko-KR" altLang="en-US" dirty="0" smtClean="0"/>
              <a:t> 더 </a:t>
            </a:r>
            <a:r>
              <a:rPr lang="ko-KR" altLang="en-US" dirty="0" err="1" smtClean="0"/>
              <a:t>툼레이더</a:t>
            </a:r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57290" y="42860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Ps4-</a:t>
            </a:r>
            <a:r>
              <a:rPr lang="ko-KR" altLang="en-US" dirty="0" err="1" smtClean="0"/>
              <a:t>파이날판타지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85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en-US" altLang="ko-KR" dirty="0" err="1" smtClean="0">
                <a:solidFill>
                  <a:schemeClr val="accent1"/>
                </a:solidFill>
              </a:rPr>
              <a:t>ps</a:t>
            </a:r>
            <a:r>
              <a:rPr lang="ko-KR" altLang="en-US" dirty="0" smtClean="0">
                <a:solidFill>
                  <a:schemeClr val="accent1"/>
                </a:solidFill>
              </a:rPr>
              <a:t>의 유통혁명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b="1" dirty="0" smtClean="0"/>
              <a:t>플레이스테이션</a:t>
            </a:r>
            <a:r>
              <a:rPr lang="en-US" altLang="ko-KR" sz="2400" b="1" dirty="0" smtClean="0"/>
              <a:t>1(ps1)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CD-ROM</a:t>
            </a:r>
            <a:r>
              <a:rPr lang="ko-KR" altLang="en-US" sz="2400" b="1" dirty="0" smtClean="0"/>
              <a:t>을 통한 유통혁명</a:t>
            </a:r>
            <a:r>
              <a:rPr lang="en-US" altLang="ko-KR" sz="2400" b="1" dirty="0" smtClean="0"/>
              <a:t>.</a:t>
            </a:r>
          </a:p>
          <a:p>
            <a:pPr>
              <a:buNone/>
            </a:pPr>
            <a:r>
              <a:rPr lang="ko-KR" altLang="en-US" sz="2400" b="1" dirty="0" smtClean="0"/>
              <a:t>현재 시장에 얽매이지 않고 앞의 시장을 내다 본 </a:t>
            </a:r>
            <a:r>
              <a:rPr lang="en-US" altLang="ko-KR" sz="2400" b="1" dirty="0" smtClean="0"/>
              <a:t>CD-ROM</a:t>
            </a:r>
            <a:r>
              <a:rPr lang="ko-KR" altLang="en-US" sz="2400" b="1" dirty="0" smtClean="0"/>
              <a:t>방식 채택</a:t>
            </a:r>
            <a:endParaRPr lang="en-US" altLang="ko-KR" sz="2400" b="1" dirty="0" smtClean="0"/>
          </a:p>
          <a:p>
            <a:pPr>
              <a:buNone/>
            </a:pPr>
            <a:endParaRPr lang="en-US" altLang="ko-KR" sz="2400" b="1" dirty="0" smtClean="0"/>
          </a:p>
          <a:p>
            <a:pPr>
              <a:buNone/>
            </a:pPr>
            <a:r>
              <a:rPr lang="ko-KR" altLang="en-US" sz="2400" dirty="0" smtClean="0"/>
              <a:t>당시 최첨단 그래픽 기술을 적용</a:t>
            </a:r>
            <a:r>
              <a:rPr lang="ko-KR" altLang="en-US" sz="2400" b="1" dirty="0" smtClean="0"/>
              <a:t>  </a:t>
            </a:r>
            <a:endParaRPr lang="en-US" altLang="ko-KR" sz="2400" b="1" dirty="0" smtClean="0"/>
          </a:p>
          <a:p>
            <a:pPr>
              <a:buNone/>
            </a:pP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ROM</a:t>
            </a:r>
            <a:r>
              <a:rPr lang="ko-KR" altLang="en-US" sz="2400" b="1" dirty="0" smtClean="0"/>
              <a:t>카트리지방식의 </a:t>
            </a:r>
            <a:r>
              <a:rPr lang="ko-KR" altLang="en-US" sz="2400" b="1" dirty="0" err="1" smtClean="0"/>
              <a:t>닌텐도와의</a:t>
            </a:r>
            <a:r>
              <a:rPr lang="ko-KR" altLang="en-US" sz="2400" b="1" dirty="0" smtClean="0"/>
              <a:t> 차이점</a:t>
            </a:r>
            <a:endParaRPr lang="en-US" altLang="ko-KR" sz="2400" b="1" dirty="0" smtClean="0"/>
          </a:p>
          <a:p>
            <a:pPr>
              <a:buNone/>
            </a:pPr>
            <a:r>
              <a:rPr lang="en-US" altLang="ko-KR" sz="2400" dirty="0" smtClean="0"/>
              <a:t>1.</a:t>
            </a:r>
            <a:r>
              <a:rPr lang="ko-KR" altLang="en-US" sz="2400" dirty="0" smtClean="0"/>
              <a:t>저렴한 가격</a:t>
            </a:r>
            <a:endParaRPr lang="en-US" altLang="ko-KR" sz="2400" dirty="0" smtClean="0"/>
          </a:p>
          <a:p>
            <a:pPr>
              <a:buNone/>
            </a:pPr>
            <a:r>
              <a:rPr lang="en-US" altLang="ko-KR" sz="2400" dirty="0" smtClean="0"/>
              <a:t>2.</a:t>
            </a:r>
            <a:r>
              <a:rPr lang="ko-KR" altLang="en-US" sz="2400" dirty="0" smtClean="0"/>
              <a:t> 짧은 시간 대량생산가능</a:t>
            </a:r>
            <a:endParaRPr lang="en-US" altLang="ko-KR" sz="2400" dirty="0" smtClean="0"/>
          </a:p>
          <a:p>
            <a:pPr>
              <a:buNone/>
            </a:pPr>
            <a:r>
              <a:rPr lang="en-US" altLang="ko-KR" sz="2400" dirty="0" smtClean="0"/>
              <a:t>3.</a:t>
            </a:r>
            <a:r>
              <a:rPr lang="ko-KR" altLang="en-US" sz="2400" dirty="0" smtClean="0"/>
              <a:t>즉각적인 소비자수요에 대응</a:t>
            </a: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22067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600" dirty="0" err="1" smtClean="0">
                <a:solidFill>
                  <a:schemeClr val="accent1"/>
                </a:solidFill>
              </a:rPr>
              <a:t>소니의</a:t>
            </a:r>
            <a:r>
              <a:rPr lang="ko-KR" altLang="en-US" sz="3600" dirty="0" smtClean="0">
                <a:solidFill>
                  <a:schemeClr val="accent1"/>
                </a:solidFill>
              </a:rPr>
              <a:t> </a:t>
            </a:r>
            <a:r>
              <a:rPr lang="en-US" altLang="ko-KR" sz="3600" dirty="0" err="1" smtClean="0">
                <a:solidFill>
                  <a:schemeClr val="accent1"/>
                </a:solidFill>
              </a:rPr>
              <a:t>ps</a:t>
            </a:r>
            <a:r>
              <a:rPr lang="ko-KR" altLang="en-US" sz="3600" dirty="0" smtClean="0">
                <a:solidFill>
                  <a:schemeClr val="accent1"/>
                </a:solidFill>
              </a:rPr>
              <a:t>성공요인</a:t>
            </a:r>
            <a:endParaRPr lang="ko-KR" altLang="en-US" sz="3600" dirty="0">
              <a:solidFill>
                <a:schemeClr val="accent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357290" y="1428736"/>
            <a:ext cx="7498080" cy="4800600"/>
          </a:xfrm>
        </p:spPr>
        <p:txBody>
          <a:bodyPr>
            <a:normAutofit/>
          </a:bodyPr>
          <a:lstStyle/>
          <a:p>
            <a:r>
              <a:rPr lang="ko-KR" altLang="en-US" sz="2400" dirty="0" err="1" smtClean="0"/>
              <a:t>쿠다라기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켄의</a:t>
            </a:r>
            <a:r>
              <a:rPr lang="ko-KR" altLang="en-US" sz="2400" dirty="0" smtClean="0"/>
              <a:t> 열정과 비전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고집</a:t>
            </a:r>
            <a:r>
              <a:rPr lang="en-US" altLang="ko-KR" sz="2400" dirty="0" smtClean="0"/>
              <a:t>.</a:t>
            </a:r>
            <a:r>
              <a:rPr lang="ko-KR" altLang="en-US" sz="2400" dirty="0" smtClean="0"/>
              <a:t>과감한 추진력과 </a:t>
            </a:r>
            <a:r>
              <a:rPr lang="ko-KR" altLang="en-US" sz="2400" dirty="0" err="1" smtClean="0"/>
              <a:t>소니라는</a:t>
            </a:r>
            <a:r>
              <a:rPr lang="ko-KR" altLang="en-US" sz="2400" dirty="0" smtClean="0"/>
              <a:t> 대기업의 자본력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CD-ROM</a:t>
            </a:r>
            <a:r>
              <a:rPr lang="ko-KR" altLang="en-US" sz="2400" dirty="0" smtClean="0"/>
              <a:t>을 통한 미디어 혁명</a:t>
            </a:r>
            <a:endParaRPr lang="en-US" altLang="ko-KR" sz="2400" dirty="0" smtClean="0"/>
          </a:p>
          <a:p>
            <a:pPr>
              <a:buNone/>
            </a:pPr>
            <a:endParaRPr lang="en-US" altLang="ko-KR" sz="2400" dirty="0" smtClean="0"/>
          </a:p>
          <a:p>
            <a:r>
              <a:rPr lang="ko-KR" altLang="en-US" sz="2400" dirty="0" smtClean="0"/>
              <a:t>대용량 미디어로 화려한 그래픽을 써 소비자를 만족</a:t>
            </a:r>
            <a:r>
              <a:rPr lang="en-US" altLang="ko-KR" sz="2400" dirty="0" smtClean="0"/>
              <a:t> </a:t>
            </a:r>
          </a:p>
          <a:p>
            <a:endParaRPr lang="en-US" altLang="ko-KR" sz="2400" dirty="0" smtClean="0"/>
          </a:p>
          <a:p>
            <a:r>
              <a:rPr lang="ko-KR" altLang="en-US" sz="2400" dirty="0" smtClean="0"/>
              <a:t>유통혁명으로 소비자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개발사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소니 모두 만족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ko-KR" altLang="en-US" sz="2400" dirty="0" smtClean="0"/>
              <a:t>후발주자로서 낮은 자세로 개발사와 시장에 임함</a:t>
            </a:r>
            <a:r>
              <a:rPr lang="en-US" altLang="ko-KR" sz="2400" dirty="0" smtClean="0"/>
              <a:t>.</a:t>
            </a:r>
            <a:r>
              <a:rPr lang="ko-KR" altLang="en-US" sz="2400" dirty="0" smtClean="0"/>
              <a:t>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52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7647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애니메이션의 역사와 발전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애니메이션의 역사와 발전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2910" y="785794"/>
            <a:ext cx="72866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HY나무B" pitchFamily="18" charset="-127"/>
                <a:ea typeface="HY나무B" pitchFamily="18" charset="-127"/>
              </a:rPr>
              <a:t>미국 게임 시장의 성장과 몰락</a:t>
            </a:r>
            <a:endParaRPr lang="en-US" altLang="ko-KR" sz="3600" dirty="0" smtClean="0">
              <a:latin typeface="HY나무B" pitchFamily="18" charset="-127"/>
              <a:ea typeface="HY나무B" pitchFamily="18" charset="-127"/>
            </a:endParaRPr>
          </a:p>
          <a:p>
            <a:endParaRPr lang="en-US" altLang="ko-KR" sz="36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-1958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윌리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비긴보섬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교수의 최초의 게임 개발</a:t>
            </a:r>
            <a:endParaRPr lang="en-US" altLang="ko-KR" sz="24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-1962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스티븐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러셀의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‘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스페이스 워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’</a:t>
            </a: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-1971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놀런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부시넬의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‘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컴퓨터 스페이스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’</a:t>
            </a: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-1972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세계 최초의 게임 회사 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‘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아타리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’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사</a:t>
            </a:r>
            <a:endParaRPr lang="en-US" altLang="ko-KR" sz="2400" dirty="0" smtClean="0"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-1977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카트리지식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게임기 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‘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아타리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2600’</a:t>
            </a:r>
          </a:p>
          <a:p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-1982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년 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‘</a:t>
            </a:r>
            <a:r>
              <a:rPr lang="ko-KR" altLang="en-US" sz="2400" dirty="0" err="1" smtClean="0">
                <a:latin typeface="HY나무B" pitchFamily="18" charset="-127"/>
                <a:ea typeface="HY나무B" pitchFamily="18" charset="-127"/>
              </a:rPr>
              <a:t>아타리</a:t>
            </a:r>
            <a:r>
              <a:rPr lang="ko-KR" altLang="en-US" sz="2400" dirty="0" smtClean="0">
                <a:latin typeface="HY나무B" pitchFamily="18" charset="-127"/>
                <a:ea typeface="HY나무B" pitchFamily="18" charset="-127"/>
              </a:rPr>
              <a:t> 쇼크</a:t>
            </a:r>
            <a:r>
              <a:rPr lang="en-US" altLang="ko-KR" sz="2400" dirty="0" smtClean="0">
                <a:latin typeface="HY나무B" pitchFamily="18" charset="-127"/>
                <a:ea typeface="HY나무B" pitchFamily="18" charset="-127"/>
              </a:rPr>
              <a:t>’</a:t>
            </a:r>
          </a:p>
          <a:p>
            <a:endParaRPr lang="ko-KR" altLang="en-US" dirty="0"/>
          </a:p>
        </p:txBody>
      </p:sp>
      <p:pic>
        <p:nvPicPr>
          <p:cNvPr id="9" name="그림 8" descr="img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3714752"/>
            <a:ext cx="3067050" cy="2476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2264" y="585789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ko-KR" altLang="en-US" dirty="0" err="1" smtClean="0"/>
              <a:t>아타리</a:t>
            </a:r>
            <a:r>
              <a:rPr lang="ko-KR" altLang="en-US" dirty="0" smtClean="0"/>
              <a:t> 퐁</a:t>
            </a:r>
            <a:r>
              <a:rPr lang="en-US" altLang="ko-KR" dirty="0" smtClean="0"/>
              <a:t>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67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_x104060256" descr="EMB00000f2444a7"/>
          <p:cNvPicPr>
            <a:picLocks noChangeAspect="1" noChangeArrowheads="1"/>
          </p:cNvPicPr>
          <p:nvPr/>
        </p:nvPicPr>
        <p:blipFill>
          <a:blip r:embed="rId2" cstate="print"/>
          <a:srcRect l="15881" t="19363" r="17389" b="9897"/>
          <a:stretch>
            <a:fillRect/>
          </a:stretch>
        </p:blipFill>
        <p:spPr bwMode="auto">
          <a:xfrm>
            <a:off x="539552" y="836712"/>
            <a:ext cx="4083508" cy="2755776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_x104046472" descr="EMB00000f2444a5"/>
          <p:cNvPicPr>
            <a:picLocks noChangeAspect="1" noChangeArrowheads="1"/>
          </p:cNvPicPr>
          <p:nvPr/>
        </p:nvPicPr>
        <p:blipFill>
          <a:blip r:embed="rId3" cstate="print"/>
          <a:srcRect l="31563" t="22728" r="42310" b="46814"/>
          <a:stretch>
            <a:fillRect/>
          </a:stretch>
        </p:blipFill>
        <p:spPr bwMode="auto">
          <a:xfrm>
            <a:off x="4788024" y="836712"/>
            <a:ext cx="401561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0747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03774912" descr="EMB00000f2444a4"/>
          <p:cNvPicPr>
            <a:picLocks noChangeAspect="1" noChangeArrowheads="1"/>
          </p:cNvPicPr>
          <p:nvPr/>
        </p:nvPicPr>
        <p:blipFill>
          <a:blip r:embed="rId2" cstate="print"/>
          <a:srcRect l="29128" t="43330" r="49077" b="18489"/>
          <a:stretch>
            <a:fillRect/>
          </a:stretch>
        </p:blipFill>
        <p:spPr bwMode="auto">
          <a:xfrm>
            <a:off x="2195736" y="980728"/>
            <a:ext cx="4214713" cy="4152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2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03774912" descr="EMB00000f2444a1"/>
          <p:cNvPicPr>
            <a:picLocks noChangeAspect="1" noChangeArrowheads="1"/>
          </p:cNvPicPr>
          <p:nvPr/>
        </p:nvPicPr>
        <p:blipFill>
          <a:blip r:embed="rId2" cstate="print"/>
          <a:srcRect l="14540" t="34364" r="47903" b="15292"/>
          <a:stretch>
            <a:fillRect/>
          </a:stretch>
        </p:blipFill>
        <p:spPr bwMode="auto">
          <a:xfrm>
            <a:off x="1619672" y="1556792"/>
            <a:ext cx="486993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5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103774912" descr="EMB00000f2444a3"/>
          <p:cNvPicPr>
            <a:picLocks noChangeAspect="1" noChangeArrowheads="1"/>
          </p:cNvPicPr>
          <p:nvPr/>
        </p:nvPicPr>
        <p:blipFill>
          <a:blip r:embed="rId2" cstate="print"/>
          <a:srcRect l="41029" t="16866" r="42203" b="28116"/>
          <a:stretch>
            <a:fillRect/>
          </a:stretch>
        </p:blipFill>
        <p:spPr bwMode="auto">
          <a:xfrm>
            <a:off x="1403648" y="476672"/>
            <a:ext cx="5400600" cy="5846611"/>
          </a:xfrm>
          <a:prstGeom prst="rect">
            <a:avLst/>
          </a:prstGeom>
          <a:noFill/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5" name="_x103774912" descr="EMB00000f2444a0"/>
          <p:cNvPicPr>
            <a:picLocks noChangeAspect="1" noChangeArrowheads="1"/>
          </p:cNvPicPr>
          <p:nvPr/>
        </p:nvPicPr>
        <p:blipFill>
          <a:blip r:embed="rId3" cstate="print"/>
          <a:srcRect l="34995" t="29242" r="52429" b="38828"/>
          <a:stretch>
            <a:fillRect/>
          </a:stretch>
        </p:blipFill>
        <p:spPr bwMode="auto">
          <a:xfrm>
            <a:off x="2123728" y="1484784"/>
            <a:ext cx="1008112" cy="936104"/>
          </a:xfrm>
          <a:prstGeom prst="rect">
            <a:avLst/>
          </a:prstGeom>
          <a:noFill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7" name="_x103774912" descr="EMB00000f24449e"/>
          <p:cNvPicPr>
            <a:picLocks noChangeAspect="1" noChangeArrowheads="1"/>
          </p:cNvPicPr>
          <p:nvPr/>
        </p:nvPicPr>
        <p:blipFill>
          <a:blip r:embed="rId4" cstate="print"/>
          <a:srcRect l="49077" t="22978" r="36502" b="42108"/>
          <a:stretch>
            <a:fillRect/>
          </a:stretch>
        </p:blipFill>
        <p:spPr bwMode="auto">
          <a:xfrm>
            <a:off x="3563888" y="3356992"/>
            <a:ext cx="1080120" cy="864096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9" name="_x103775712" descr="EMB00000f24449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93096"/>
            <a:ext cx="108012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2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9" name="_x103776192" descr="EMB00000f24449b"/>
          <p:cNvPicPr>
            <a:picLocks noChangeAspect="1" noChangeArrowheads="1"/>
          </p:cNvPicPr>
          <p:nvPr/>
        </p:nvPicPr>
        <p:blipFill>
          <a:blip r:embed="rId2" cstate="print"/>
          <a:srcRect b="9769"/>
          <a:stretch>
            <a:fillRect/>
          </a:stretch>
        </p:blipFill>
        <p:spPr bwMode="auto">
          <a:xfrm>
            <a:off x="323528" y="476672"/>
            <a:ext cx="4820392" cy="3528392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1" name="_x103776752" descr="EMB00000f2444a8"/>
          <p:cNvPicPr>
            <a:picLocks noChangeAspect="1" noChangeArrowheads="1"/>
          </p:cNvPicPr>
          <p:nvPr/>
        </p:nvPicPr>
        <p:blipFill>
          <a:blip r:embed="rId3" cstate="print"/>
          <a:srcRect l="33318" t="25769" r="20909" b="28773"/>
          <a:stretch>
            <a:fillRect/>
          </a:stretch>
        </p:blipFill>
        <p:spPr bwMode="auto">
          <a:xfrm>
            <a:off x="683568" y="4725144"/>
            <a:ext cx="2471737" cy="1379538"/>
          </a:xfrm>
          <a:prstGeom prst="rect">
            <a:avLst/>
          </a:prstGeom>
          <a:noFill/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3" name="_x103976936" descr="EMB00000f2444a9"/>
          <p:cNvPicPr>
            <a:picLocks noChangeAspect="1" noChangeArrowheads="1"/>
          </p:cNvPicPr>
          <p:nvPr/>
        </p:nvPicPr>
        <p:blipFill>
          <a:blip r:embed="rId4" cstate="print"/>
          <a:srcRect l="41702" t="19878" r="31975" b="13008"/>
          <a:stretch>
            <a:fillRect/>
          </a:stretch>
        </p:blipFill>
        <p:spPr bwMode="auto">
          <a:xfrm>
            <a:off x="6084168" y="3356992"/>
            <a:ext cx="1944216" cy="2787073"/>
          </a:xfrm>
          <a:prstGeom prst="rect">
            <a:avLst/>
          </a:prstGeom>
          <a:noFill/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5" name="_x103977976" descr="EMB00000f2444aa"/>
          <p:cNvPicPr>
            <a:picLocks noChangeAspect="1" noChangeArrowheads="1"/>
          </p:cNvPicPr>
          <p:nvPr/>
        </p:nvPicPr>
        <p:blipFill>
          <a:blip r:embed="rId5" cstate="print"/>
          <a:srcRect l="42203" t="19209" r="34659" b="22733"/>
          <a:stretch>
            <a:fillRect/>
          </a:stretch>
        </p:blipFill>
        <p:spPr bwMode="auto">
          <a:xfrm>
            <a:off x="3923928" y="4293096"/>
            <a:ext cx="1512168" cy="2132790"/>
          </a:xfrm>
          <a:prstGeom prst="rect">
            <a:avLst/>
          </a:prstGeom>
          <a:noFill/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7" name="_x103979816" descr="EMB00000f2444c3"/>
          <p:cNvPicPr>
            <a:picLocks noChangeAspect="1" noChangeArrowheads="1"/>
          </p:cNvPicPr>
          <p:nvPr/>
        </p:nvPicPr>
        <p:blipFill>
          <a:blip r:embed="rId6" cstate="print"/>
          <a:srcRect l="34995" t="22267" r="32645" b="34857"/>
          <a:stretch>
            <a:fillRect/>
          </a:stretch>
        </p:blipFill>
        <p:spPr bwMode="auto">
          <a:xfrm>
            <a:off x="5508104" y="764703"/>
            <a:ext cx="2880320" cy="2145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27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1" name="_x103978856" descr="EMB00000f2444bf"/>
          <p:cNvPicPr>
            <a:picLocks noChangeAspect="1" noChangeArrowheads="1"/>
          </p:cNvPicPr>
          <p:nvPr/>
        </p:nvPicPr>
        <p:blipFill>
          <a:blip r:embed="rId2" cstate="print"/>
          <a:srcRect l="27953" t="18471" r="40526" b="9050"/>
          <a:stretch>
            <a:fillRect/>
          </a:stretch>
        </p:blipFill>
        <p:spPr bwMode="auto">
          <a:xfrm>
            <a:off x="395536" y="476672"/>
            <a:ext cx="4570090" cy="5906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4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2687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TV</a:t>
            </a:r>
            <a:r>
              <a:rPr lang="ko-KR" altLang="en-US" dirty="0" smtClean="0"/>
              <a:t>애니메이션 </a:t>
            </a:r>
            <a:r>
              <a:rPr lang="en-US" altLang="ko-KR" dirty="0" smtClean="0"/>
              <a:t>(</a:t>
            </a:r>
            <a:r>
              <a:rPr lang="ko-KR" altLang="en-US" dirty="0" smtClean="0"/>
              <a:t>짱구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76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185051" y="548680"/>
            <a:ext cx="2326413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/>
          <p:cNvSpPr/>
          <p:nvPr/>
        </p:nvSpPr>
        <p:spPr>
          <a:xfrm>
            <a:off x="3176153" y="620688"/>
            <a:ext cx="2725226" cy="29523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 useBgFill="1">
        <p:nvSpPr>
          <p:cNvPr id="8" name="타원 7"/>
          <p:cNvSpPr/>
          <p:nvPr/>
        </p:nvSpPr>
        <p:spPr>
          <a:xfrm>
            <a:off x="3375560" y="836712"/>
            <a:ext cx="2326412" cy="2520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425904" y="1556792"/>
            <a:ext cx="24657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2800" b="1" dirty="0" smtClean="0"/>
              <a:t>짱구는 못말려</a:t>
            </a:r>
            <a:endParaRPr lang="ko-KR" altLang="en-US" sz="2800" b="1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3442029" y="2060848"/>
            <a:ext cx="219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5502565" y="1268760"/>
            <a:ext cx="388817" cy="37372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497634" y="2132857"/>
            <a:ext cx="200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クレヨンしんちゃん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TV ver. 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85050" y="188641"/>
            <a:ext cx="2658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 smtClean="0"/>
              <a:t>연혁(</a:t>
            </a:r>
            <a:r>
              <a:rPr lang="ko-KR" altLang="en-US" sz="3600" b="1" dirty="0" smtClean="0">
                <a:latin typeface="휴먼모음T" pitchFamily="18" charset="-127"/>
                <a:ea typeface="휴먼모음T" pitchFamily="18" charset="-127"/>
              </a:rPr>
              <a:t>沿革</a:t>
            </a:r>
            <a:r>
              <a:rPr lang="ko-KR" altLang="en-US" sz="3600" b="1" dirty="0" smtClean="0"/>
              <a:t>)</a:t>
            </a:r>
            <a:endParaRPr lang="ko-KR" altLang="en-US" sz="3600" b="1" dirty="0"/>
          </a:p>
        </p:txBody>
      </p:sp>
      <p:sp>
        <p:nvSpPr>
          <p:cNvPr id="16" name="직사각형 15"/>
          <p:cNvSpPr/>
          <p:nvPr/>
        </p:nvSpPr>
        <p:spPr>
          <a:xfrm>
            <a:off x="2511464" y="3861048"/>
            <a:ext cx="1329378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1992</a:t>
            </a:r>
            <a:endParaRPr lang="ko-KR" altLang="en-US" dirty="0">
              <a:solidFill>
                <a:schemeClr val="accent5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907311" y="3861048"/>
            <a:ext cx="1329378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1999</a:t>
            </a:r>
            <a:endParaRPr lang="ko-KR" altLang="en-US" dirty="0">
              <a:solidFill>
                <a:schemeClr val="accent5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03158" y="3861048"/>
            <a:ext cx="1329378" cy="360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2009</a:t>
            </a:r>
            <a:endParaRPr lang="ko-KR" alt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699006" y="3861048"/>
            <a:ext cx="1329378" cy="3600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Y견고딕" pitchFamily="18" charset="-127"/>
                <a:ea typeface="HY견고딕" pitchFamily="18" charset="-127"/>
              </a:rPr>
              <a:t>2015</a:t>
            </a:r>
            <a:endParaRPr lang="ko-KR" altLang="en-US" dirty="0">
              <a:solidFill>
                <a:schemeClr val="accent5">
                  <a:lumMod val="20000"/>
                  <a:lumOff val="8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1182085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2577932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3973780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5369627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6765474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77933" y="4221088"/>
            <a:ext cx="139584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 smtClean="0">
                <a:latin typeface="+mn-ea"/>
              </a:rPr>
              <a:t>4</a:t>
            </a:r>
            <a:r>
              <a:rPr lang="ko-KR" altLang="en-US" sz="1100" b="1" dirty="0" smtClean="0">
                <a:latin typeface="+mn-ea"/>
              </a:rPr>
              <a:t>月</a:t>
            </a:r>
            <a:r>
              <a:rPr lang="en-US" altLang="ko-KR" sz="1100" b="1" dirty="0" smtClean="0">
                <a:latin typeface="+mn-ea"/>
              </a:rPr>
              <a:t>13</a:t>
            </a:r>
            <a:r>
              <a:rPr lang="ko-KR" altLang="en-US" sz="1100" b="1" dirty="0" smtClean="0">
                <a:latin typeface="+mn-ea"/>
              </a:rPr>
              <a:t>日 크레용 신짱이라는 동명의 이름으로 신에이 동화에서 </a:t>
            </a:r>
            <a:r>
              <a:rPr lang="en-US" altLang="ko-KR" sz="1100" b="1" dirty="0" smtClean="0">
                <a:latin typeface="+mn-ea"/>
              </a:rPr>
              <a:t>TV</a:t>
            </a:r>
            <a:r>
              <a:rPr lang="ko-KR" altLang="en-US" sz="1100" b="1" dirty="0" smtClean="0">
                <a:latin typeface="+mn-ea"/>
              </a:rPr>
              <a:t>시리즈 애니메이션 제작</a:t>
            </a:r>
            <a:r>
              <a:rPr lang="en-US" altLang="ko-KR" sz="1100" b="1" dirty="0" smtClean="0">
                <a:latin typeface="+mn-ea"/>
              </a:rPr>
              <a:t>. TV</a:t>
            </a:r>
            <a:r>
              <a:rPr lang="ko-KR" altLang="en-US" sz="1100" b="1" dirty="0" smtClean="0">
                <a:latin typeface="+mn-ea"/>
              </a:rPr>
              <a:t>아사히를 통해 방영</a:t>
            </a:r>
            <a:r>
              <a:rPr lang="en-US" altLang="ko-KR" sz="1100" b="1" dirty="0" smtClean="0">
                <a:latin typeface="+mn-ea"/>
              </a:rPr>
              <a:t>.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3780" y="4221089"/>
            <a:ext cx="13958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+mn-ea"/>
              </a:rPr>
              <a:t>한국에서는 </a:t>
            </a:r>
            <a:r>
              <a:rPr lang="en-US" altLang="ko-KR" sz="1100" b="1" dirty="0" smtClean="0">
                <a:latin typeface="+mn-ea"/>
              </a:rPr>
              <a:t>95</a:t>
            </a:r>
            <a:r>
              <a:rPr lang="ko-KR" altLang="en-US" sz="1100" b="1" dirty="0" smtClean="0">
                <a:latin typeface="+mn-ea"/>
              </a:rPr>
              <a:t>年 비디오를 통해 극장판을 처음 선보인 뒤 </a:t>
            </a:r>
            <a:r>
              <a:rPr lang="en-US" altLang="ko-KR" sz="1100" b="1" dirty="0" smtClean="0">
                <a:latin typeface="+mn-ea"/>
              </a:rPr>
              <a:t>97</a:t>
            </a:r>
            <a:r>
              <a:rPr lang="ko-KR" altLang="en-US" sz="1100" b="1" dirty="0" smtClean="0">
                <a:latin typeface="+mn-ea"/>
              </a:rPr>
              <a:t>年 </a:t>
            </a:r>
            <a:r>
              <a:rPr lang="en-US" altLang="ko-KR" sz="1100" b="1" dirty="0" smtClean="0">
                <a:latin typeface="+mn-ea"/>
              </a:rPr>
              <a:t>TV</a:t>
            </a:r>
            <a:r>
              <a:rPr lang="ko-KR" altLang="en-US" sz="1100" b="1" dirty="0" smtClean="0">
                <a:latin typeface="+mn-ea"/>
              </a:rPr>
              <a:t>시리즈를 수입해 비디오로 발매</a:t>
            </a:r>
            <a:r>
              <a:rPr lang="en-US" altLang="ko-KR" sz="1100" b="1" dirty="0" smtClean="0"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latin typeface="+mn-ea"/>
              </a:rPr>
              <a:t>99</a:t>
            </a:r>
            <a:r>
              <a:rPr lang="ko-KR" altLang="en-US" sz="1100" b="1" dirty="0" smtClean="0">
                <a:latin typeface="+mn-ea"/>
              </a:rPr>
              <a:t>年 </a:t>
            </a:r>
            <a:r>
              <a:rPr lang="en-US" altLang="ko-KR" sz="1100" b="1" dirty="0" smtClean="0">
                <a:latin typeface="+mn-ea"/>
              </a:rPr>
              <a:t>6</a:t>
            </a:r>
            <a:r>
              <a:rPr lang="ko-KR" altLang="en-US" sz="1100" b="1" dirty="0" smtClean="0">
                <a:latin typeface="+mn-ea"/>
              </a:rPr>
              <a:t>月</a:t>
            </a:r>
            <a:r>
              <a:rPr lang="en-US" altLang="ko-KR" sz="1100" b="1" dirty="0" smtClean="0">
                <a:latin typeface="+mn-ea"/>
              </a:rPr>
              <a:t>28</a:t>
            </a:r>
            <a:r>
              <a:rPr lang="ko-KR" altLang="en-US" sz="1100" b="1" dirty="0" smtClean="0">
                <a:latin typeface="+mn-ea"/>
              </a:rPr>
              <a:t>日 </a:t>
            </a:r>
            <a:r>
              <a:rPr lang="en-US" altLang="ko-KR" sz="1100" b="1" dirty="0" smtClean="0">
                <a:latin typeface="+mn-ea"/>
              </a:rPr>
              <a:t>SBS</a:t>
            </a:r>
            <a:r>
              <a:rPr lang="ko-KR" altLang="en-US" sz="1100" b="1" dirty="0" smtClean="0">
                <a:latin typeface="+mn-ea"/>
              </a:rPr>
              <a:t>를 통해 정식 방영</a:t>
            </a:r>
            <a:r>
              <a:rPr lang="en-US" altLang="ko-KR" sz="1100" b="1" dirty="0" smtClean="0">
                <a:latin typeface="+mn-ea"/>
              </a:rPr>
              <a:t>.</a:t>
            </a:r>
            <a:r>
              <a:rPr lang="ko-KR" altLang="en-US" sz="1100" b="1" dirty="0" smtClean="0">
                <a:latin typeface="+mn-ea"/>
              </a:rPr>
              <a:t> </a:t>
            </a:r>
            <a:endParaRPr lang="en-US" altLang="ko-KR" sz="1100" b="1" dirty="0" smtClean="0"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122160" y="3854778"/>
            <a:ext cx="1329378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1990</a:t>
            </a:r>
            <a:endParaRPr lang="ko-KR" altLang="en-US" dirty="0">
              <a:solidFill>
                <a:schemeClr val="accent5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182085" y="4221089"/>
            <a:ext cx="1395847" cy="161582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 smtClean="0"/>
              <a:t>8</a:t>
            </a:r>
            <a:r>
              <a:rPr lang="ko-KR" altLang="en-US" sz="1100" b="1" dirty="0" smtClean="0"/>
              <a:t>月 일본의 만화전문지 </a:t>
            </a:r>
            <a:r>
              <a:rPr lang="ko-KR" altLang="ko-KR" sz="1100" b="1" dirty="0" smtClean="0"/>
              <a:t>주간</a:t>
            </a:r>
            <a:r>
              <a:rPr lang="en-US" altLang="ko-KR" sz="1100" b="1" dirty="0" smtClean="0"/>
              <a:t> </a:t>
            </a:r>
            <a:r>
              <a:rPr lang="ko-KR" altLang="ko-KR" sz="1100" b="1" dirty="0" smtClean="0"/>
              <a:t>만화</a:t>
            </a:r>
            <a:r>
              <a:rPr lang="en-US" altLang="ko-KR" sz="1100" b="1" dirty="0" smtClean="0"/>
              <a:t> </a:t>
            </a:r>
            <a:r>
              <a:rPr lang="ko-KR" altLang="ko-KR" sz="1100" b="1" dirty="0" smtClean="0"/>
              <a:t>액션</a:t>
            </a:r>
            <a:r>
              <a:rPr lang="ko-KR" altLang="en-US" sz="1100" b="1" dirty="0" smtClean="0"/>
              <a:t>에서 크레용 신짱이란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이름의 시리즈로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연재 시작</a:t>
            </a:r>
            <a:r>
              <a:rPr lang="en-US" altLang="ko-KR" sz="1100" b="1" dirty="0" smtClean="0"/>
              <a:t>.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369627" y="4221088"/>
            <a:ext cx="138479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 smtClean="0">
                <a:latin typeface="+mn-ea"/>
              </a:rPr>
              <a:t>9</a:t>
            </a:r>
            <a:r>
              <a:rPr lang="ko-KR" altLang="en-US" sz="1100" b="1" dirty="0" smtClean="0">
                <a:latin typeface="+mn-ea"/>
              </a:rPr>
              <a:t>月 </a:t>
            </a:r>
            <a:r>
              <a:rPr lang="en-US" altLang="ko-KR" sz="1100" b="1" dirty="0" smtClean="0">
                <a:latin typeface="+mn-ea"/>
              </a:rPr>
              <a:t>11</a:t>
            </a:r>
            <a:r>
              <a:rPr lang="ko-KR" altLang="en-US" sz="1100" b="1" dirty="0" smtClean="0">
                <a:latin typeface="+mn-ea"/>
              </a:rPr>
              <a:t>日 원작자인 우스이 요시토가</a:t>
            </a:r>
            <a:endParaRPr lang="en-US" altLang="ko-KR" sz="11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+mn-ea"/>
              </a:rPr>
              <a:t>등산 중 사고로 사망하였으나 </a:t>
            </a:r>
            <a:r>
              <a:rPr lang="ko-KR" altLang="ko-KR" sz="1100" b="1" dirty="0" smtClean="0"/>
              <a:t>작화는 애니메이터들이 하였기 때문에 사후에도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ko-KR" sz="1100" b="1" dirty="0" smtClean="0"/>
              <a:t>계속 제작</a:t>
            </a:r>
            <a:r>
              <a:rPr lang="en-US" altLang="ko-KR" sz="1100" b="1" dirty="0" smtClean="0"/>
              <a:t> </a:t>
            </a:r>
            <a:r>
              <a:rPr lang="ko-KR" altLang="ko-KR" sz="1100" b="1" dirty="0" smtClean="0"/>
              <a:t>중에 있</a:t>
            </a:r>
            <a:r>
              <a:rPr lang="ko-KR" altLang="en-US" sz="1100" b="1" dirty="0" smtClean="0"/>
              <a:t>음</a:t>
            </a:r>
            <a:r>
              <a:rPr lang="ko-KR" altLang="ko-KR" sz="1100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+mn-ea"/>
              </a:rPr>
              <a:t>  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765475" y="4221089"/>
            <a:ext cx="138479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+mn-ea"/>
              </a:rPr>
              <a:t>한국의 애니메이션 </a:t>
            </a:r>
            <a:r>
              <a:rPr lang="en-US" altLang="ko-KR" sz="1100" b="1" dirty="0" smtClean="0">
                <a:latin typeface="+mn-ea"/>
              </a:rPr>
              <a:t>TV </a:t>
            </a:r>
            <a:r>
              <a:rPr lang="ko-KR" altLang="en-US" sz="1100" b="1" dirty="0" smtClean="0">
                <a:latin typeface="+mn-ea"/>
              </a:rPr>
              <a:t>채널인 투니버스에서는 현재</a:t>
            </a:r>
            <a:r>
              <a:rPr lang="en-US" altLang="ko-KR" sz="1100" b="1" dirty="0" smtClean="0">
                <a:latin typeface="+mn-ea"/>
              </a:rPr>
              <a:t>, '</a:t>
            </a:r>
            <a:r>
              <a:rPr lang="ko-KR" altLang="en-US" sz="1100" b="1" dirty="0" smtClean="0">
                <a:latin typeface="+mn-ea"/>
              </a:rPr>
              <a:t>짱구는 못말려 </a:t>
            </a:r>
            <a:r>
              <a:rPr lang="en-US" altLang="ko-KR" sz="1100" b="1" dirty="0" smtClean="0">
                <a:latin typeface="+mn-ea"/>
              </a:rPr>
              <a:t>X</a:t>
            </a:r>
            <a:r>
              <a:rPr lang="ko-KR" altLang="en-US" sz="1100" b="1" dirty="0" smtClean="0">
                <a:latin typeface="+mn-ea"/>
              </a:rPr>
              <a:t>파일</a:t>
            </a:r>
            <a:r>
              <a:rPr lang="en-US" altLang="ko-KR" sz="1100" b="1" dirty="0" smtClean="0">
                <a:latin typeface="+mn-ea"/>
              </a:rPr>
              <a:t>'</a:t>
            </a:r>
            <a:r>
              <a:rPr lang="ko-KR" altLang="en-US" sz="1100" b="1" dirty="0" smtClean="0">
                <a:latin typeface="+mn-ea"/>
              </a:rPr>
              <a:t>까지 방영됨</a:t>
            </a:r>
            <a:r>
              <a:rPr lang="en-US" altLang="ko-KR" sz="1100" b="1" dirty="0" smtClean="0">
                <a:latin typeface="+mn-ea"/>
              </a:rPr>
              <a:t>.</a:t>
            </a:r>
            <a:endParaRPr lang="ko-KR" altLang="en-US" sz="11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452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오른쪽 화살표 72"/>
          <p:cNvSpPr/>
          <p:nvPr/>
        </p:nvSpPr>
        <p:spPr>
          <a:xfrm>
            <a:off x="1514430" y="2276872"/>
            <a:ext cx="664689" cy="21602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연결선 26"/>
          <p:cNvCxnSpPr>
            <a:stCxn id="19" idx="2"/>
          </p:cNvCxnSpPr>
          <p:nvPr/>
        </p:nvCxnSpPr>
        <p:spPr>
          <a:xfrm>
            <a:off x="982678" y="5085184"/>
            <a:ext cx="671336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3043215" y="2780928"/>
            <a:ext cx="2991102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타원 4"/>
          <p:cNvSpPr/>
          <p:nvPr/>
        </p:nvSpPr>
        <p:spPr>
          <a:xfrm>
            <a:off x="2511463" y="2132856"/>
            <a:ext cx="797627" cy="864096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3641435" y="2564904"/>
            <a:ext cx="398814" cy="43204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372593" y="2564904"/>
            <a:ext cx="398814" cy="43204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103751" y="2564904"/>
            <a:ext cx="398814" cy="43204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834909" y="2564904"/>
            <a:ext cx="398814" cy="43204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982678" y="4941168"/>
            <a:ext cx="265876" cy="288032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647367" y="4941168"/>
            <a:ext cx="265876" cy="288032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378525" y="4941168"/>
            <a:ext cx="265876" cy="288032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109684" y="4941168"/>
            <a:ext cx="265876" cy="288032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6831943" y="4941168"/>
            <a:ext cx="265876" cy="288032"/>
          </a:xfrm>
          <a:prstGeom prst="ellipse">
            <a:avLst/>
          </a:prstGeom>
          <a:blipFill>
            <a:blip r:embed="rId12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10277" y="2996953"/>
            <a:ext cx="1528785" cy="30777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r>
              <a:rPr lang="ja-JP" altLang="ko-KR" sz="1400" b="1" dirty="0" smtClean="0">
                <a:latin typeface="MS PGothic" pitchFamily="34" charset="-128"/>
                <a:ea typeface="MS PGothic" pitchFamily="34" charset="-128"/>
              </a:rPr>
              <a:t>野原しんのすけ</a:t>
            </a:r>
            <a:endParaRPr lang="ko-KR" altLang="en-US" sz="1400" b="1" dirty="0">
              <a:latin typeface="MS PGothic" pitchFamily="34" charset="-128"/>
              <a:ea typeface="휴먼모음T" pitchFamily="18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2910277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3840842" y="2060849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b="1" dirty="0" smtClean="0">
                <a:latin typeface="MS PGothic" pitchFamily="34" charset="-128"/>
                <a:ea typeface="MS PGothic" pitchFamily="34" charset="-128"/>
              </a:rPr>
              <a:t>野原ひろし</a:t>
            </a:r>
            <a:endParaRPr lang="ko-KR" altLang="en-US" sz="1400" b="1" dirty="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3907311" y="4941168"/>
            <a:ext cx="265876" cy="288032"/>
          </a:xfrm>
          <a:prstGeom prst="ellipse">
            <a:avLst/>
          </a:prstGeom>
          <a:blipFill>
            <a:blip r:embed="rId1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4638469" y="4941168"/>
            <a:ext cx="265876" cy="288032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5369627" y="4941168"/>
            <a:ext cx="265876" cy="288032"/>
          </a:xfrm>
          <a:prstGeom prst="ellipse">
            <a:avLst/>
          </a:prstGeom>
          <a:blipFill>
            <a:blip r:embed="rId1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6100785" y="4941168"/>
            <a:ext cx="265876" cy="288032"/>
          </a:xfrm>
          <a:prstGeom prst="ellipse">
            <a:avLst/>
          </a:prstGeom>
          <a:blipFill>
            <a:blip r:embed="rId16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7563101" y="4941168"/>
            <a:ext cx="265876" cy="288032"/>
          </a:xfrm>
          <a:prstGeom prst="ellipse">
            <a:avLst/>
          </a:prstGeom>
          <a:blipFill>
            <a:blip r:embed="rId17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85051" y="548680"/>
            <a:ext cx="3456384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85052" y="188641"/>
            <a:ext cx="4176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 smtClean="0">
                <a:latin typeface="+mj-ea"/>
                <a:ea typeface="+mj-ea"/>
              </a:rPr>
              <a:t>등장인물(</a:t>
            </a:r>
            <a:r>
              <a:rPr lang="ko-KR" altLang="en-US" sz="3600" b="1" dirty="0" smtClean="0">
                <a:latin typeface="휴먼모음T" pitchFamily="18" charset="-127"/>
                <a:ea typeface="휴먼모음T" pitchFamily="18" charset="-127"/>
              </a:rPr>
              <a:t>登場人物</a:t>
            </a:r>
            <a:r>
              <a:rPr lang="ko-KR" altLang="en-US" sz="3600" b="1" dirty="0" smtClean="0">
                <a:latin typeface="+mj-ea"/>
                <a:ea typeface="+mj-ea"/>
              </a:rPr>
              <a:t>)</a:t>
            </a:r>
            <a:endParaRPr lang="ja-JP" altLang="ko-KR" sz="3600" b="1" dirty="0">
              <a:latin typeface="+mj-ea"/>
              <a:ea typeface="+mj-ea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572000" y="2996953"/>
            <a:ext cx="1418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ko-KR" sz="1400" b="1" dirty="0" smtClean="0">
                <a:latin typeface="MS PGothic" pitchFamily="34" charset="-128"/>
                <a:ea typeface="MS PGothic" pitchFamily="34" charset="-128"/>
              </a:rPr>
              <a:t>野原みさえ</a:t>
            </a:r>
            <a:endParaRPr lang="ko-KR" altLang="en-US" sz="1400" b="1" dirty="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5303158" y="2060849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b="1" dirty="0" smtClean="0">
                <a:latin typeface="MS PGothic" pitchFamily="34" charset="-128"/>
                <a:ea typeface="MS PGothic" pitchFamily="34" charset="-128"/>
              </a:rPr>
              <a:t>野原ひまわり</a:t>
            </a:r>
            <a:endParaRPr lang="ko-KR" altLang="en-US" sz="1400" b="1" dirty="0">
              <a:latin typeface="MS PGothic" pitchFamily="34" charset="-128"/>
              <a:ea typeface="휴먼모음T" pitchFamily="18" charset="-127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6034317" y="2996953"/>
            <a:ext cx="502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b="1" dirty="0" smtClean="0">
                <a:latin typeface="MS PGothic" pitchFamily="34" charset="-128"/>
                <a:ea typeface="MS PGothic" pitchFamily="34" charset="-128"/>
              </a:rPr>
              <a:t>シロ</a:t>
            </a:r>
            <a:endParaRPr lang="ko-KR" altLang="en-US" sz="1400" b="1" dirty="0">
              <a:latin typeface="MS PGothic" pitchFamily="34" charset="-128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6964882" y="5229201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アクション仮面</a:t>
            </a:r>
            <a:endParaRPr lang="ko-KR" altLang="en-US" sz="1400" dirty="0"/>
          </a:p>
        </p:txBody>
      </p:sp>
      <p:sp>
        <p:nvSpPr>
          <p:cNvPr id="63" name="직사각형 62"/>
          <p:cNvSpPr/>
          <p:nvPr/>
        </p:nvSpPr>
        <p:spPr>
          <a:xfrm>
            <a:off x="1115616" y="5229201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風間トオル</a:t>
            </a:r>
            <a:endParaRPr lang="ko-KR" altLang="en-US" sz="1400" dirty="0"/>
          </a:p>
        </p:txBody>
      </p:sp>
      <p:sp>
        <p:nvSpPr>
          <p:cNvPr id="65" name="직사각형 64"/>
          <p:cNvSpPr/>
          <p:nvPr/>
        </p:nvSpPr>
        <p:spPr>
          <a:xfrm>
            <a:off x="1780306" y="4437113"/>
            <a:ext cx="87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桜田ネネ</a:t>
            </a:r>
            <a:endParaRPr lang="ko-KR" altLang="en-US" sz="1400" dirty="0"/>
          </a:p>
        </p:txBody>
      </p:sp>
      <p:sp>
        <p:nvSpPr>
          <p:cNvPr id="72" name="직사각형 71"/>
          <p:cNvSpPr/>
          <p:nvPr/>
        </p:nvSpPr>
        <p:spPr>
          <a:xfrm>
            <a:off x="1248554" y="206084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2000" b="1" dirty="0" smtClean="0">
                <a:latin typeface="+mn-ea"/>
              </a:rPr>
              <a:t>野原</a:t>
            </a:r>
            <a:r>
              <a:rPr lang="ja-JP" altLang="ko-KR" sz="2000" b="1" dirty="0" smtClean="0"/>
              <a:t>家</a:t>
            </a:r>
            <a:endParaRPr lang="ko-KR" altLang="en-US" sz="2000" b="1" dirty="0">
              <a:latin typeface="MS PGothic" pitchFamily="34" charset="-128"/>
            </a:endParaRPr>
          </a:p>
        </p:txBody>
      </p:sp>
      <p:sp>
        <p:nvSpPr>
          <p:cNvPr id="79" name="오른쪽 화살표 78"/>
          <p:cNvSpPr/>
          <p:nvPr/>
        </p:nvSpPr>
        <p:spPr>
          <a:xfrm>
            <a:off x="517396" y="4077072"/>
            <a:ext cx="664689" cy="21602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251521" y="386104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2000" b="1" dirty="0" smtClean="0"/>
              <a:t>其の外</a:t>
            </a:r>
            <a:endParaRPr lang="ko-KR" altLang="en-US" sz="2000" b="1" dirty="0"/>
          </a:p>
        </p:txBody>
      </p:sp>
      <p:sp>
        <p:nvSpPr>
          <p:cNvPr id="82" name="직사각형 81"/>
          <p:cNvSpPr/>
          <p:nvPr/>
        </p:nvSpPr>
        <p:spPr>
          <a:xfrm>
            <a:off x="2511464" y="5229201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佐藤 マサオ</a:t>
            </a:r>
            <a:endParaRPr lang="ko-KR" altLang="en-US" sz="1400" dirty="0"/>
          </a:p>
        </p:txBody>
      </p:sp>
      <p:sp>
        <p:nvSpPr>
          <p:cNvPr id="83" name="직사각형 82"/>
          <p:cNvSpPr/>
          <p:nvPr/>
        </p:nvSpPr>
        <p:spPr>
          <a:xfrm>
            <a:off x="3242621" y="4437113"/>
            <a:ext cx="529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ボー</a:t>
            </a:r>
            <a:endParaRPr lang="ko-KR" altLang="en-US" sz="1400" dirty="0"/>
          </a:p>
        </p:txBody>
      </p:sp>
      <p:cxnSp>
        <p:nvCxnSpPr>
          <p:cNvPr id="85" name="직선 연결선 84"/>
          <p:cNvCxnSpPr/>
          <p:nvPr/>
        </p:nvCxnSpPr>
        <p:spPr>
          <a:xfrm>
            <a:off x="3840842" y="2060848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4572000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5303158" y="2060848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6034316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>
            <a:off x="1115616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>
            <a:off x="2511463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4040249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5502565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6964881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>
            <a:off x="1780305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3242622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/>
          <p:nvPr/>
        </p:nvCxnSpPr>
        <p:spPr>
          <a:xfrm>
            <a:off x="4771407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/>
          <p:nvPr/>
        </p:nvCxnSpPr>
        <p:spPr>
          <a:xfrm>
            <a:off x="6233723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/>
          <p:nvPr/>
        </p:nvCxnSpPr>
        <p:spPr>
          <a:xfrm>
            <a:off x="7696039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직사각형 98"/>
          <p:cNvSpPr/>
          <p:nvPr/>
        </p:nvSpPr>
        <p:spPr>
          <a:xfrm>
            <a:off x="4040249" y="5229201"/>
            <a:ext cx="965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高倉 文太</a:t>
            </a:r>
            <a:endParaRPr lang="en-US" altLang="ja-JP" sz="1400" dirty="0" smtClean="0"/>
          </a:p>
        </p:txBody>
      </p:sp>
      <p:sp>
        <p:nvSpPr>
          <p:cNvPr id="100" name="직사각형 99"/>
          <p:cNvSpPr/>
          <p:nvPr/>
        </p:nvSpPr>
        <p:spPr>
          <a:xfrm>
            <a:off x="4771407" y="4437113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石坂</a:t>
            </a:r>
            <a:r>
              <a:rPr lang="en-US" altLang="ja-JP" sz="1400" dirty="0" smtClean="0"/>
              <a:t> </a:t>
            </a:r>
            <a:r>
              <a:rPr lang="ja-JP" altLang="ko-KR" sz="1400" dirty="0" smtClean="0"/>
              <a:t>みどり</a:t>
            </a:r>
            <a:endParaRPr lang="ko-KR" altLang="en-US" sz="1400" dirty="0"/>
          </a:p>
        </p:txBody>
      </p:sp>
      <p:sp>
        <p:nvSpPr>
          <p:cNvPr id="101" name="직사각형 100"/>
          <p:cNvSpPr/>
          <p:nvPr/>
        </p:nvSpPr>
        <p:spPr>
          <a:xfrm>
            <a:off x="5502565" y="5229201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まつざか うめ</a:t>
            </a:r>
            <a:endParaRPr lang="ko-KR" altLang="en-US" sz="1400" dirty="0"/>
          </a:p>
        </p:txBody>
      </p:sp>
      <p:sp>
        <p:nvSpPr>
          <p:cNvPr id="102" name="직사각형 101"/>
          <p:cNvSpPr/>
          <p:nvPr/>
        </p:nvSpPr>
        <p:spPr>
          <a:xfrm>
            <a:off x="6233724" y="4437113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上尾 ますみ</a:t>
            </a:r>
            <a:endParaRPr lang="ko-KR" altLang="en-US" sz="1400" dirty="0"/>
          </a:p>
        </p:txBody>
      </p:sp>
      <p:sp>
        <p:nvSpPr>
          <p:cNvPr id="103" name="직사각형 102"/>
          <p:cNvSpPr/>
          <p:nvPr/>
        </p:nvSpPr>
        <p:spPr>
          <a:xfrm>
            <a:off x="7696040" y="4437113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ko-KR" sz="1400" dirty="0" smtClean="0"/>
              <a:t>大原 ななこ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691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85051" y="548680"/>
            <a:ext cx="4254011" cy="360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85051" y="188641"/>
            <a:ext cx="471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latin typeface="+mj-ea"/>
                <a:ea typeface="+mj-ea"/>
              </a:rPr>
              <a:t>작화</a:t>
            </a:r>
            <a:r>
              <a:rPr lang="ko-KR" altLang="en-US" sz="3600" b="1" dirty="0" smtClean="0">
                <a:latin typeface="+mj-ea"/>
                <a:ea typeface="+mj-ea"/>
              </a:rPr>
              <a:t> 변화</a:t>
            </a:r>
            <a:r>
              <a:rPr lang="en-US" altLang="ko-KR" sz="3600" b="1" dirty="0" smtClean="0">
                <a:latin typeface="+mj-ea"/>
                <a:ea typeface="+mj-ea"/>
              </a:rPr>
              <a:t>(</a:t>
            </a:r>
            <a:r>
              <a:rPr lang="ko-KR" altLang="en-US" sz="3600" b="1" dirty="0" err="1" smtClean="0">
                <a:latin typeface="휴먼모음T" pitchFamily="18" charset="-127"/>
                <a:ea typeface="휴먼모음T" pitchFamily="18" charset="-127"/>
              </a:rPr>
              <a:t>作畵</a:t>
            </a:r>
            <a:r>
              <a:rPr lang="ko-KR" altLang="en-US" sz="3600" b="1" dirty="0" smtClean="0">
                <a:latin typeface="휴먼모음T" pitchFamily="18" charset="-127"/>
                <a:ea typeface="휴먼모음T" pitchFamily="18" charset="-127"/>
              </a:rPr>
              <a:t> 變化</a:t>
            </a:r>
            <a:r>
              <a:rPr lang="en-US" altLang="ko-KR" sz="3600" b="1" dirty="0" smtClean="0">
                <a:latin typeface="+mj-ea"/>
                <a:ea typeface="+mj-ea"/>
              </a:rPr>
              <a:t>)</a:t>
            </a:r>
            <a:r>
              <a:rPr lang="ko-KR" altLang="en-US" sz="3600" b="1" dirty="0" smtClean="0">
                <a:latin typeface="+mj-ea"/>
                <a:ea typeface="+mj-ea"/>
              </a:rPr>
              <a:t> </a:t>
            </a:r>
            <a:r>
              <a:rPr lang="en-US" altLang="ko-KR" sz="3600" b="1" dirty="0" smtClean="0">
                <a:latin typeface="+mj-ea"/>
                <a:ea typeface="+mj-ea"/>
              </a:rPr>
              <a:t>1</a:t>
            </a:r>
            <a:endParaRPr lang="ko-KR" altLang="en-US" sz="3600" b="1" dirty="0">
              <a:latin typeface="+mj-ea"/>
              <a:ea typeface="+mj-ea"/>
            </a:endParaRPr>
          </a:p>
        </p:txBody>
      </p:sp>
      <p:pic>
        <p:nvPicPr>
          <p:cNvPr id="1026" name="Picture 2" descr="C:\Users\main\Desktop\2015-03-22 14-51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27" y="1196752"/>
            <a:ext cx="3815862" cy="5000660"/>
          </a:xfrm>
          <a:prstGeom prst="rect">
            <a:avLst/>
          </a:prstGeom>
          <a:noFill/>
        </p:spPr>
      </p:pic>
      <p:pic>
        <p:nvPicPr>
          <p:cNvPr id="1027" name="Picture 3" descr="C:\Users\main\Desktop\2015-03-22 14-51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124" y="1196752"/>
            <a:ext cx="3798277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95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640871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ea typeface="HY나무B"/>
              </a:rPr>
              <a:t>일본 게임 산업</a:t>
            </a:r>
            <a:endParaRPr lang="en-US" altLang="ko-KR" sz="3600" dirty="0" smtClean="0">
              <a:ea typeface="HY나무B"/>
            </a:endParaRPr>
          </a:p>
          <a:p>
            <a:endParaRPr lang="en-US" altLang="ko-KR" sz="2400" dirty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1983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ko-KR" altLang="en-US" dirty="0" err="1" smtClean="0">
                <a:ea typeface="HY나무B"/>
              </a:rPr>
              <a:t>닌텐도</a:t>
            </a:r>
            <a:r>
              <a:rPr lang="ko-KR" altLang="en-US" dirty="0" smtClean="0">
                <a:ea typeface="HY나무B"/>
              </a:rPr>
              <a:t> 패밀리 컴퓨터</a:t>
            </a:r>
            <a:r>
              <a:rPr lang="en-US" altLang="ko-KR" dirty="0" smtClean="0">
                <a:ea typeface="HY나무B"/>
              </a:rPr>
              <a:t>(</a:t>
            </a:r>
            <a:r>
              <a:rPr lang="ko-KR" altLang="en-US" dirty="0" err="1" smtClean="0">
                <a:ea typeface="HY나무B"/>
              </a:rPr>
              <a:t>파미콘</a:t>
            </a:r>
            <a:r>
              <a:rPr lang="en-US" altLang="ko-KR" dirty="0" smtClean="0">
                <a:ea typeface="HY나무B"/>
              </a:rPr>
              <a:t>) </a:t>
            </a:r>
            <a:r>
              <a:rPr lang="ko-KR" altLang="en-US" dirty="0" smtClean="0">
                <a:ea typeface="HY나무B"/>
              </a:rPr>
              <a:t>발매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>
                <a:ea typeface="HY나무B"/>
              </a:rPr>
              <a:t>  </a:t>
            </a:r>
            <a:r>
              <a:rPr lang="en-US" altLang="ko-KR" dirty="0" smtClean="0">
                <a:ea typeface="HY나무B"/>
              </a:rPr>
              <a:t>        </a:t>
            </a:r>
            <a:r>
              <a:rPr lang="ko-KR" altLang="en-US" dirty="0" err="1" smtClean="0">
                <a:ea typeface="HY나무B"/>
              </a:rPr>
              <a:t>닌텐도</a:t>
            </a:r>
            <a:r>
              <a:rPr lang="ko-KR" altLang="en-US" dirty="0" smtClean="0">
                <a:ea typeface="HY나무B"/>
              </a:rPr>
              <a:t> 전성시대의 시작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1987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en-US" altLang="ko-KR" dirty="0" smtClean="0">
                <a:ea typeface="HY나무B"/>
              </a:rPr>
              <a:t>NEC </a:t>
            </a:r>
            <a:r>
              <a:rPr lang="ko-KR" altLang="en-US" dirty="0" err="1" smtClean="0">
                <a:ea typeface="HY나무B"/>
              </a:rPr>
              <a:t>홈일렉트로닉스</a:t>
            </a:r>
            <a:r>
              <a:rPr lang="ko-KR" altLang="en-US" dirty="0" smtClean="0">
                <a:ea typeface="HY나무B"/>
              </a:rPr>
              <a:t> </a:t>
            </a:r>
            <a:r>
              <a:rPr lang="en-US" altLang="ko-KR" dirty="0" smtClean="0">
                <a:ea typeface="HY나무B"/>
              </a:rPr>
              <a:t>PC</a:t>
            </a:r>
            <a:r>
              <a:rPr lang="ko-KR" altLang="en-US" dirty="0" smtClean="0">
                <a:ea typeface="HY나무B"/>
              </a:rPr>
              <a:t>엔진 발매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1988</a:t>
            </a:r>
            <a:r>
              <a:rPr lang="ko-KR" altLang="en-US" dirty="0" smtClean="0">
                <a:ea typeface="HY나무B"/>
              </a:rPr>
              <a:t>년 세가 </a:t>
            </a:r>
            <a:r>
              <a:rPr lang="ko-KR" altLang="en-US" dirty="0" err="1" smtClean="0">
                <a:ea typeface="HY나무B"/>
              </a:rPr>
              <a:t>엔터프라이제스</a:t>
            </a:r>
            <a:r>
              <a:rPr lang="ko-KR" altLang="en-US" dirty="0" smtClean="0">
                <a:ea typeface="HY나무B"/>
              </a:rPr>
              <a:t> </a:t>
            </a:r>
            <a:r>
              <a:rPr lang="ko-KR" altLang="en-US" dirty="0" err="1" smtClean="0">
                <a:ea typeface="HY나무B"/>
              </a:rPr>
              <a:t>메가드라이브</a:t>
            </a:r>
            <a:r>
              <a:rPr lang="ko-KR" altLang="en-US" dirty="0" smtClean="0">
                <a:ea typeface="HY나무B"/>
              </a:rPr>
              <a:t>                   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>
                <a:ea typeface="HY나무B"/>
              </a:rPr>
              <a:t> </a:t>
            </a:r>
            <a:r>
              <a:rPr lang="en-US" altLang="ko-KR" dirty="0" smtClean="0">
                <a:ea typeface="HY나무B"/>
              </a:rPr>
              <a:t>         </a:t>
            </a:r>
            <a:r>
              <a:rPr lang="ko-KR" altLang="en-US" dirty="0" smtClean="0">
                <a:ea typeface="HY나무B"/>
              </a:rPr>
              <a:t>발매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1990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ko-KR" altLang="en-US" dirty="0" err="1" smtClean="0">
                <a:ea typeface="HY나무B"/>
              </a:rPr>
              <a:t>닌텐도</a:t>
            </a:r>
            <a:r>
              <a:rPr lang="ko-KR" altLang="en-US" dirty="0" smtClean="0">
                <a:ea typeface="HY나무B"/>
              </a:rPr>
              <a:t> </a:t>
            </a:r>
            <a:r>
              <a:rPr lang="ko-KR" altLang="en-US" dirty="0" err="1" smtClean="0">
                <a:ea typeface="HY나무B"/>
              </a:rPr>
              <a:t>슈퍼파미콘</a:t>
            </a:r>
            <a:r>
              <a:rPr lang="ko-KR" altLang="en-US" dirty="0" smtClean="0">
                <a:ea typeface="HY나무B"/>
              </a:rPr>
              <a:t> 발매</a:t>
            </a:r>
            <a:endParaRPr lang="en-US" altLang="ko-KR" dirty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1993</a:t>
            </a:r>
            <a:r>
              <a:rPr lang="ko-KR" altLang="en-US" dirty="0" smtClean="0">
                <a:ea typeface="HY나무B"/>
              </a:rPr>
              <a:t>년 세가 </a:t>
            </a:r>
            <a:r>
              <a:rPr lang="ko-KR" altLang="en-US" dirty="0" err="1" smtClean="0">
                <a:ea typeface="HY나무B"/>
              </a:rPr>
              <a:t>버추얼</a:t>
            </a:r>
            <a:r>
              <a:rPr lang="ko-KR" altLang="en-US" dirty="0" smtClean="0">
                <a:ea typeface="HY나무B"/>
              </a:rPr>
              <a:t> 파이터 </a:t>
            </a:r>
            <a:r>
              <a:rPr lang="en-US" altLang="ko-KR" dirty="0" smtClean="0">
                <a:ea typeface="HY나무B"/>
              </a:rPr>
              <a:t>(</a:t>
            </a:r>
            <a:r>
              <a:rPr lang="ko-KR" altLang="en-US" dirty="0" smtClean="0">
                <a:ea typeface="HY나무B"/>
              </a:rPr>
              <a:t>최초의 </a:t>
            </a:r>
            <a:r>
              <a:rPr lang="en-US" altLang="ko-KR" dirty="0" smtClean="0">
                <a:ea typeface="HY나무B"/>
              </a:rPr>
              <a:t>3D </a:t>
            </a:r>
            <a:r>
              <a:rPr lang="ko-KR" altLang="en-US" dirty="0" smtClean="0">
                <a:ea typeface="HY나무B"/>
              </a:rPr>
              <a:t>대결 격투 게임 출시</a:t>
            </a:r>
            <a:r>
              <a:rPr lang="en-US" altLang="ko-KR" dirty="0" smtClean="0">
                <a:ea typeface="HY나무B"/>
              </a:rPr>
              <a:t>)</a:t>
            </a:r>
          </a:p>
          <a:p>
            <a:r>
              <a:rPr lang="en-US" altLang="ko-KR" dirty="0" smtClean="0">
                <a:ea typeface="HY나무B"/>
              </a:rPr>
              <a:t>1995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ko-KR" altLang="en-US" dirty="0" err="1" smtClean="0">
                <a:ea typeface="HY나무B"/>
              </a:rPr>
              <a:t>소니의</a:t>
            </a:r>
            <a:r>
              <a:rPr lang="ko-KR" altLang="en-US" dirty="0" smtClean="0">
                <a:ea typeface="HY나무B"/>
              </a:rPr>
              <a:t> 플레이스테이션 출시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1996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ko-KR" altLang="en-US" dirty="0" err="1" smtClean="0">
                <a:ea typeface="HY나무B"/>
              </a:rPr>
              <a:t>닌텐도</a:t>
            </a:r>
            <a:r>
              <a:rPr lang="en-US" altLang="ko-KR" dirty="0" smtClean="0">
                <a:ea typeface="HY나무B"/>
              </a:rPr>
              <a:t>64 </a:t>
            </a:r>
            <a:r>
              <a:rPr lang="ko-KR" altLang="en-US" dirty="0" smtClean="0">
                <a:ea typeface="HY나무B"/>
              </a:rPr>
              <a:t>출시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1998</a:t>
            </a:r>
            <a:r>
              <a:rPr lang="ko-KR" altLang="en-US" dirty="0" smtClean="0">
                <a:ea typeface="HY나무B"/>
              </a:rPr>
              <a:t>년 세가 드림캐스트 출시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1999</a:t>
            </a:r>
            <a:r>
              <a:rPr lang="ko-KR" altLang="en-US" dirty="0" smtClean="0">
                <a:ea typeface="HY나무B"/>
              </a:rPr>
              <a:t>년 </a:t>
            </a:r>
            <a:r>
              <a:rPr lang="ko-KR" altLang="en-US" dirty="0" err="1" smtClean="0">
                <a:ea typeface="HY나무B"/>
              </a:rPr>
              <a:t>소니의</a:t>
            </a:r>
            <a:r>
              <a:rPr lang="ko-KR" altLang="en-US" dirty="0" smtClean="0">
                <a:ea typeface="HY나무B"/>
              </a:rPr>
              <a:t> 플레이스테이션</a:t>
            </a:r>
            <a:r>
              <a:rPr lang="en-US" altLang="ko-KR" dirty="0" smtClean="0">
                <a:ea typeface="HY나무B"/>
              </a:rPr>
              <a:t>2 </a:t>
            </a:r>
            <a:r>
              <a:rPr lang="ko-KR" altLang="en-US" dirty="0" smtClean="0">
                <a:ea typeface="HY나무B"/>
              </a:rPr>
              <a:t>출시</a:t>
            </a:r>
            <a:r>
              <a:rPr lang="en-US" altLang="ko-KR" dirty="0" smtClean="0">
                <a:ea typeface="HY나무B"/>
              </a:rPr>
              <a:t>, </a:t>
            </a:r>
            <a:r>
              <a:rPr lang="ko-KR" altLang="en-US" dirty="0" err="1" smtClean="0">
                <a:ea typeface="HY나무B"/>
              </a:rPr>
              <a:t>포켓몬스터</a:t>
            </a:r>
            <a:r>
              <a:rPr lang="ko-KR" altLang="en-US" dirty="0" smtClean="0">
                <a:ea typeface="HY나무B"/>
              </a:rPr>
              <a:t> 열풍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2004</a:t>
            </a:r>
            <a:r>
              <a:rPr lang="ko-KR" altLang="en-US" dirty="0" smtClean="0">
                <a:ea typeface="HY나무B"/>
              </a:rPr>
              <a:t>년 고성능 휴대용 게임기 </a:t>
            </a:r>
            <a:r>
              <a:rPr lang="en-US" altLang="ko-KR" dirty="0" smtClean="0">
                <a:ea typeface="HY나무B"/>
              </a:rPr>
              <a:t>NDS, PSP </a:t>
            </a:r>
            <a:r>
              <a:rPr lang="ko-KR" altLang="en-US" dirty="0" smtClean="0">
                <a:ea typeface="HY나무B"/>
              </a:rPr>
              <a:t>등장</a:t>
            </a:r>
            <a:endParaRPr lang="en-US" altLang="ko-KR" dirty="0" smtClean="0">
              <a:ea typeface="HY나무B"/>
            </a:endParaRPr>
          </a:p>
          <a:p>
            <a:r>
              <a:rPr lang="en-US" altLang="ko-KR" dirty="0" smtClean="0">
                <a:ea typeface="HY나무B"/>
              </a:rPr>
              <a:t>2006</a:t>
            </a:r>
            <a:r>
              <a:rPr lang="ko-KR" altLang="en-US" dirty="0" smtClean="0">
                <a:ea typeface="HY나무B"/>
              </a:rPr>
              <a:t>년 소니 플레이스테이션</a:t>
            </a:r>
            <a:r>
              <a:rPr lang="en-US" altLang="ko-KR" dirty="0" smtClean="0">
                <a:ea typeface="HY나무B"/>
              </a:rPr>
              <a:t>3 </a:t>
            </a:r>
            <a:r>
              <a:rPr lang="ko-KR" altLang="en-US" dirty="0" smtClean="0">
                <a:ea typeface="HY나무B"/>
              </a:rPr>
              <a:t>발표</a:t>
            </a:r>
            <a:endParaRPr lang="ko-KR" altLang="en-US" dirty="0">
              <a:ea typeface="HY나무B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6" y="5223683"/>
            <a:ext cx="2232806" cy="1152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0650" y="6237312"/>
            <a:ext cx="4099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&lt;</a:t>
            </a:r>
            <a:r>
              <a:rPr lang="ko-KR" altLang="en-US" sz="1200" dirty="0" smtClean="0"/>
              <a:t>패밀리 컴퓨터</a:t>
            </a:r>
            <a:r>
              <a:rPr lang="en-US" altLang="ko-KR" sz="1200" dirty="0" smtClean="0"/>
              <a:t>&gt;                         &lt;</a:t>
            </a:r>
            <a:r>
              <a:rPr lang="ko-KR" altLang="en-US" sz="1200" dirty="0" err="1" smtClean="0"/>
              <a:t>닌텐도</a:t>
            </a:r>
            <a:r>
              <a:rPr lang="en-US" altLang="ko-KR" sz="1200" dirty="0" smtClean="0"/>
              <a:t>64&gt;                 </a:t>
            </a:r>
            <a:endParaRPr lang="ko-KR" altLang="en-US" sz="12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72592592" descr="EMB0000039421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812"/>
            <a:ext cx="18002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main\Desktop\2015-03-22 14-52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470" y="1196753"/>
            <a:ext cx="3780693" cy="3895725"/>
          </a:xfrm>
          <a:prstGeom prst="rect">
            <a:avLst/>
          </a:prstGeom>
          <a:noFill/>
        </p:spPr>
      </p:pic>
      <p:pic>
        <p:nvPicPr>
          <p:cNvPr id="6" name="Picture 4" descr="C:\Users\main\Desktop\2015-03-22 14-51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802" y="1196752"/>
            <a:ext cx="3798277" cy="5072098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185051" y="548680"/>
            <a:ext cx="4254011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85051" y="188641"/>
            <a:ext cx="56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latin typeface="+mj-ea"/>
              </a:rPr>
              <a:t>작화</a:t>
            </a:r>
            <a:r>
              <a:rPr lang="ko-KR" altLang="en-US" sz="3600" b="1" dirty="0" smtClean="0">
                <a:latin typeface="+mj-ea"/>
              </a:rPr>
              <a:t> 변화</a:t>
            </a:r>
            <a:r>
              <a:rPr lang="en-US" altLang="ko-KR" sz="3600" b="1" dirty="0" smtClean="0">
                <a:latin typeface="+mj-ea"/>
              </a:rPr>
              <a:t>(</a:t>
            </a:r>
            <a:r>
              <a:rPr lang="ko-KR" altLang="en-US" sz="3600" b="1" dirty="0" err="1" smtClean="0">
                <a:latin typeface="휴먼모음T" pitchFamily="18" charset="-127"/>
                <a:ea typeface="휴먼모음T" pitchFamily="18" charset="-127"/>
              </a:rPr>
              <a:t>作畵</a:t>
            </a:r>
            <a:r>
              <a:rPr lang="ko-KR" altLang="en-US" sz="3600" b="1" dirty="0" smtClean="0">
                <a:latin typeface="휴먼모음T" pitchFamily="18" charset="-127"/>
                <a:ea typeface="휴먼모음T" pitchFamily="18" charset="-127"/>
              </a:rPr>
              <a:t> 變化</a:t>
            </a:r>
            <a:r>
              <a:rPr lang="en-US" altLang="ko-KR" sz="3600" b="1" dirty="0" smtClean="0">
                <a:latin typeface="+mj-ea"/>
              </a:rPr>
              <a:t>) 2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882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84458" y="1412776"/>
            <a:ext cx="1661538" cy="1080000"/>
            <a:chOff x="4608513" y="72017"/>
            <a:chExt cx="1853810" cy="1204976"/>
          </a:xfrm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4608513" y="72017"/>
              <a:ext cx="1853810" cy="1204976"/>
            </a:xfrm>
            <a:prstGeom prst="roundRect">
              <a:avLst/>
            </a:prstGeom>
            <a:blipFill rotWithShape="0">
              <a:blip r:embed="rId2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4667335" y="130839"/>
              <a:ext cx="1736166" cy="10873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800" kern="1200" dirty="0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121259" y="1071546"/>
            <a:ext cx="1661538" cy="1080000"/>
            <a:chOff x="5228650" y="41120"/>
            <a:chExt cx="1788464" cy="1162502"/>
          </a:xfrm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5228650" y="41120"/>
              <a:ext cx="1788464" cy="1162502"/>
            </a:xfrm>
            <a:prstGeom prst="roundRect">
              <a:avLst/>
            </a:prstGeom>
            <a:blipFill rotWithShape="0">
              <a:blip r:embed="rId3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5285399" y="97869"/>
              <a:ext cx="1674966" cy="10490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700" kern="1200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561142" y="1714488"/>
            <a:ext cx="1661538" cy="1080000"/>
            <a:chOff x="6558559" y="696984"/>
            <a:chExt cx="1828047" cy="1188223"/>
          </a:xfrm>
          <a:scene3d>
            <a:camera prst="orthographicFront"/>
            <a:lightRig rig="flat" dir="t"/>
          </a:scene3d>
        </p:grpSpPr>
        <p:sp>
          <p:nvSpPr>
            <p:cNvPr id="9" name="모서리가 둥근 직사각형 8"/>
            <p:cNvSpPr/>
            <p:nvPr/>
          </p:nvSpPr>
          <p:spPr>
            <a:xfrm>
              <a:off x="6558559" y="696984"/>
              <a:ext cx="1828047" cy="1188223"/>
            </a:xfrm>
            <a:prstGeom prst="roundRect">
              <a:avLst/>
            </a:prstGeom>
            <a:blipFill rotWithShape="0">
              <a:blip r:embed="rId4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5000"/>
              </a:schemeClr>
            </a:effectRef>
            <a:fontRef idx="minor">
              <a:schemeClr val="dk1"/>
            </a:fontRef>
          </p:style>
        </p:sp>
        <p:sp>
          <p:nvSpPr>
            <p:cNvPr id="10" name="모서리가 둥근 직사각형 4"/>
            <p:cNvSpPr/>
            <p:nvPr/>
          </p:nvSpPr>
          <p:spPr>
            <a:xfrm>
              <a:off x="6616563" y="754988"/>
              <a:ext cx="1712039" cy="107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800" kern="1200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3319088" y="2928934"/>
            <a:ext cx="1661538" cy="1080000"/>
            <a:chOff x="7220331" y="2360284"/>
            <a:chExt cx="1906973" cy="1239532"/>
          </a:xfrm>
          <a:scene3d>
            <a:camera prst="orthographicFront"/>
            <a:lightRig rig="flat" dir="t"/>
          </a:scene3d>
        </p:grpSpPr>
        <p:sp>
          <p:nvSpPr>
            <p:cNvPr id="12" name="모서리가 둥근 직사각형 11"/>
            <p:cNvSpPr/>
            <p:nvPr/>
          </p:nvSpPr>
          <p:spPr>
            <a:xfrm>
              <a:off x="7220331" y="2360284"/>
              <a:ext cx="1906973" cy="1239532"/>
            </a:xfrm>
            <a:prstGeom prst="roundRect">
              <a:avLst/>
            </a:prstGeom>
            <a:blipFill rotWithShape="0">
              <a:blip r:embed="rId5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11429"/>
              </a:schemeClr>
            </a:effectRef>
            <a:fontRef idx="minor">
              <a:schemeClr val="dk1"/>
            </a:fontRef>
          </p:style>
        </p:sp>
        <p:sp>
          <p:nvSpPr>
            <p:cNvPr id="13" name="모서리가 둥근 직사각형 4"/>
            <p:cNvSpPr/>
            <p:nvPr/>
          </p:nvSpPr>
          <p:spPr>
            <a:xfrm>
              <a:off x="7280840" y="2420793"/>
              <a:ext cx="1785955" cy="11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4000" kern="1200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550283" y="2786058"/>
            <a:ext cx="1661538" cy="1080000"/>
            <a:chOff x="7399136" y="3264990"/>
            <a:chExt cx="1994277" cy="1386305"/>
          </a:xfrm>
          <a:scene3d>
            <a:camera prst="orthographicFront"/>
            <a:lightRig rig="flat" dir="t"/>
          </a:scene3d>
        </p:grpSpPr>
        <p:sp>
          <p:nvSpPr>
            <p:cNvPr id="15" name="모서리가 둥근 직사각형 14"/>
            <p:cNvSpPr/>
            <p:nvPr/>
          </p:nvSpPr>
          <p:spPr>
            <a:xfrm>
              <a:off x="7399136" y="3264990"/>
              <a:ext cx="1994277" cy="1386305"/>
            </a:xfrm>
            <a:prstGeom prst="roundRect">
              <a:avLst/>
            </a:prstGeom>
            <a:blipFill rotWithShape="0">
              <a:blip r:embed="rId6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dk1"/>
            </a:fontRef>
          </p:style>
        </p:sp>
        <p:sp>
          <p:nvSpPr>
            <p:cNvPr id="16" name="모서리가 둥근 직사각형 4"/>
            <p:cNvSpPr/>
            <p:nvPr/>
          </p:nvSpPr>
          <p:spPr>
            <a:xfrm>
              <a:off x="7466810" y="3332664"/>
              <a:ext cx="1858929" cy="1250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4400" kern="1200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406747" y="3714752"/>
            <a:ext cx="1661538" cy="1080000"/>
            <a:chOff x="6630334" y="3657337"/>
            <a:chExt cx="2437242" cy="1584207"/>
          </a:xfrm>
          <a:scene3d>
            <a:camera prst="orthographicFront"/>
            <a:lightRig rig="flat" dir="t"/>
          </a:scene3d>
        </p:grpSpPr>
        <p:sp>
          <p:nvSpPr>
            <p:cNvPr id="18" name="모서리가 둥근 직사각형 17"/>
            <p:cNvSpPr/>
            <p:nvPr/>
          </p:nvSpPr>
          <p:spPr>
            <a:xfrm>
              <a:off x="6630334" y="3657337"/>
              <a:ext cx="2437242" cy="1584207"/>
            </a:xfrm>
            <a:prstGeom prst="roundRect">
              <a:avLst/>
            </a:prstGeom>
            <a:blipFill rotWithShape="0">
              <a:blip r:embed="rId7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dk1"/>
            </a:fontRef>
          </p:style>
        </p:sp>
        <p:sp>
          <p:nvSpPr>
            <p:cNvPr id="19" name="모서리가 둥근 직사각형 4"/>
            <p:cNvSpPr/>
            <p:nvPr/>
          </p:nvSpPr>
          <p:spPr>
            <a:xfrm>
              <a:off x="6707669" y="3734672"/>
              <a:ext cx="2282572" cy="14295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ctr" defTabSz="2266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5100" kern="1200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693027" y="4143380"/>
            <a:ext cx="1661538" cy="1080000"/>
            <a:chOff x="5442490" y="4239125"/>
            <a:chExt cx="2954044" cy="1920142"/>
          </a:xfrm>
          <a:scene3d>
            <a:camera prst="orthographicFront"/>
            <a:lightRig rig="flat" dir="t"/>
          </a:scene3d>
        </p:grpSpPr>
        <p:sp>
          <p:nvSpPr>
            <p:cNvPr id="21" name="모서리가 둥근 직사각형 20"/>
            <p:cNvSpPr/>
            <p:nvPr/>
          </p:nvSpPr>
          <p:spPr>
            <a:xfrm>
              <a:off x="5442490" y="4239125"/>
              <a:ext cx="2954044" cy="1920142"/>
            </a:xfrm>
            <a:prstGeom prst="roundRect">
              <a:avLst/>
            </a:prstGeom>
            <a:blipFill rotWithShape="0">
              <a:blip r:embed="rId8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dk1"/>
            </a:fontRef>
          </p:style>
        </p:sp>
        <p:sp>
          <p:nvSpPr>
            <p:cNvPr id="22" name="모서리가 둥근 직사각형 4"/>
            <p:cNvSpPr/>
            <p:nvPr/>
          </p:nvSpPr>
          <p:spPr>
            <a:xfrm>
              <a:off x="5536224" y="4332859"/>
              <a:ext cx="2766576" cy="17326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36220" tIns="236220" rIns="236220" bIns="236220" numCol="1" spcCol="1270" anchor="ctr" anchorCtr="0">
              <a:noAutofit/>
            </a:bodyPr>
            <a:lstStyle/>
            <a:p>
              <a:pPr lvl="0" algn="ctr" defTabSz="2755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6200" kern="1200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4176344" y="5143512"/>
            <a:ext cx="1661538" cy="1080000"/>
            <a:chOff x="4022828" y="3759778"/>
            <a:chExt cx="4352876" cy="2829369"/>
          </a:xfrm>
          <a:scene3d>
            <a:camera prst="orthographicFront"/>
            <a:lightRig rig="flat" dir="t"/>
          </a:scene3d>
        </p:grpSpPr>
        <p:sp>
          <p:nvSpPr>
            <p:cNvPr id="24" name="모서리가 둥근 직사각형 23"/>
            <p:cNvSpPr/>
            <p:nvPr/>
          </p:nvSpPr>
          <p:spPr>
            <a:xfrm>
              <a:off x="4022828" y="3759778"/>
              <a:ext cx="4352876" cy="2829369"/>
            </a:xfrm>
            <a:prstGeom prst="roundRect">
              <a:avLst/>
            </a:prstGeom>
            <a:blipFill rotWithShape="0">
              <a:blip r:embed="rId9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dk1"/>
            </a:fontRef>
          </p:style>
        </p:sp>
        <p:sp>
          <p:nvSpPr>
            <p:cNvPr id="25" name="모서리가 둥근 직사각형 4"/>
            <p:cNvSpPr/>
            <p:nvPr/>
          </p:nvSpPr>
          <p:spPr>
            <a:xfrm>
              <a:off x="4160946" y="3897896"/>
              <a:ext cx="4076640" cy="25531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6500" kern="1200" dirty="0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681377" y="5214950"/>
            <a:ext cx="1661538" cy="1080000"/>
            <a:chOff x="2171746" y="3350631"/>
            <a:chExt cx="4304590" cy="2797983"/>
          </a:xfrm>
          <a:scene3d>
            <a:camera prst="orthographicFront"/>
            <a:lightRig rig="flat" dir="t"/>
          </a:scene3d>
        </p:grpSpPr>
        <p:sp>
          <p:nvSpPr>
            <p:cNvPr id="27" name="모서리가 둥근 직사각형 26"/>
            <p:cNvSpPr/>
            <p:nvPr/>
          </p:nvSpPr>
          <p:spPr>
            <a:xfrm>
              <a:off x="2171746" y="3350631"/>
              <a:ext cx="4304590" cy="2797983"/>
            </a:xfrm>
            <a:prstGeom prst="roundRect">
              <a:avLst/>
            </a:prstGeom>
            <a:blipFill rotWithShape="0">
              <a:blip r:embed="rId10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dk1"/>
            </a:fontRef>
          </p:style>
        </p:sp>
        <p:sp>
          <p:nvSpPr>
            <p:cNvPr id="28" name="모서리가 둥근 직사각형 4"/>
            <p:cNvSpPr/>
            <p:nvPr/>
          </p:nvSpPr>
          <p:spPr>
            <a:xfrm>
              <a:off x="2308332" y="3487217"/>
              <a:ext cx="4031418" cy="25248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6500" kern="1200" dirty="0"/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185051" y="548680"/>
            <a:ext cx="4254011" cy="36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5051" y="188641"/>
            <a:ext cx="485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latin typeface="+mj-ea"/>
              </a:rPr>
              <a:t>작화</a:t>
            </a:r>
            <a:r>
              <a:rPr lang="ko-KR" altLang="en-US" sz="3600" b="1" dirty="0" smtClean="0">
                <a:latin typeface="+mj-ea"/>
              </a:rPr>
              <a:t> 변화</a:t>
            </a:r>
            <a:r>
              <a:rPr lang="en-US" altLang="ko-KR" sz="3600" b="1" dirty="0" smtClean="0">
                <a:latin typeface="+mj-ea"/>
              </a:rPr>
              <a:t>(</a:t>
            </a:r>
            <a:r>
              <a:rPr lang="ko-KR" altLang="en-US" sz="3600" b="1" dirty="0" err="1" smtClean="0">
                <a:latin typeface="휴먼모음T" pitchFamily="18" charset="-127"/>
                <a:ea typeface="휴먼모음T" pitchFamily="18" charset="-127"/>
              </a:rPr>
              <a:t>作畵</a:t>
            </a:r>
            <a:r>
              <a:rPr lang="ko-KR" altLang="en-US" sz="3600" b="1" dirty="0" smtClean="0">
                <a:latin typeface="휴먼모음T" pitchFamily="18" charset="-127"/>
                <a:ea typeface="휴먼모음T" pitchFamily="18" charset="-127"/>
              </a:rPr>
              <a:t> 變化</a:t>
            </a:r>
            <a:r>
              <a:rPr lang="en-US" altLang="ko-KR" sz="3600" b="1" dirty="0" smtClean="0">
                <a:latin typeface="+mj-ea"/>
              </a:rPr>
              <a:t>) 3</a:t>
            </a:r>
            <a:endParaRPr lang="ko-KR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023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5051" y="548680"/>
            <a:ext cx="2791695" cy="36004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85051" y="188641"/>
            <a:ext cx="3033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atin typeface="+mj-ea"/>
                <a:ea typeface="+mj-ea"/>
              </a:rPr>
              <a:t>왜 이런 변화가</a:t>
            </a:r>
            <a:r>
              <a:rPr lang="en-US" altLang="ko-KR" sz="3600" b="1" dirty="0" smtClean="0">
                <a:latin typeface="+mj-ea"/>
                <a:ea typeface="+mj-ea"/>
              </a:rPr>
              <a:t>?</a:t>
            </a:r>
            <a:endParaRPr lang="ko-KR" altLang="en-US" sz="3600" b="1" dirty="0"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17989" y="1340769"/>
            <a:ext cx="46528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50000"/>
              </a:lnSpc>
            </a:pPr>
            <a:r>
              <a:rPr lang="en-US" altLang="ko-KR" sz="1600" dirty="0" smtClean="0">
                <a:latin typeface="+mn-ea"/>
              </a:rPr>
              <a:t>1990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8</a:t>
            </a:r>
            <a:r>
              <a:rPr lang="ko-KR" altLang="en-US" sz="1600" dirty="0" smtClean="0">
                <a:latin typeface="+mn-ea"/>
              </a:rPr>
              <a:t>월부터 주간 만화 액션에 연재를 시작한 </a:t>
            </a:r>
            <a:r>
              <a:rPr lang="ko-KR" altLang="en-US" sz="1600" dirty="0" err="1" smtClean="0">
                <a:latin typeface="+mn-ea"/>
              </a:rPr>
              <a:t>우스이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요시토의</a:t>
            </a:r>
            <a:r>
              <a:rPr lang="ko-KR" altLang="en-US" sz="1600" dirty="0" smtClean="0">
                <a:latin typeface="+mn-ea"/>
              </a:rPr>
              <a:t> 동명 만화 시리즈 크레용 </a:t>
            </a:r>
            <a:r>
              <a:rPr lang="ko-KR" altLang="en-US" sz="1600" dirty="0" err="1" smtClean="0">
                <a:latin typeface="+mn-ea"/>
              </a:rPr>
              <a:t>신짱을</a:t>
            </a:r>
            <a:r>
              <a:rPr lang="ko-KR" altLang="en-US" sz="1600" dirty="0" smtClean="0">
                <a:latin typeface="+mn-ea"/>
              </a:rPr>
              <a:t> 원작으로 하여 </a:t>
            </a:r>
            <a:r>
              <a:rPr lang="en-US" altLang="ko-KR" sz="1600" dirty="0" smtClean="0">
                <a:latin typeface="+mn-ea"/>
              </a:rPr>
              <a:t>1992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4</a:t>
            </a:r>
            <a:r>
              <a:rPr lang="ko-KR" altLang="en-US" sz="1600" dirty="0" smtClean="0">
                <a:latin typeface="+mn-ea"/>
              </a:rPr>
              <a:t>월 제작</a:t>
            </a:r>
            <a:r>
              <a:rPr lang="en-US" altLang="ko-KR" sz="1600" dirty="0" smtClean="0">
                <a:latin typeface="+mn-ea"/>
              </a:rPr>
              <a:t>.</a:t>
            </a:r>
          </a:p>
          <a:p>
            <a:pPr indent="180000">
              <a:lnSpc>
                <a:spcPct val="150000"/>
              </a:lnSpc>
            </a:pPr>
            <a:r>
              <a:rPr lang="en-US" altLang="ko-KR" sz="1600" dirty="0" smtClean="0">
                <a:latin typeface="+mn-ea"/>
              </a:rPr>
              <a:t>2002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5</a:t>
            </a:r>
            <a:r>
              <a:rPr lang="ko-KR" altLang="en-US" sz="1600" dirty="0" smtClean="0">
                <a:latin typeface="+mn-ea"/>
              </a:rPr>
              <a:t>월 </a:t>
            </a:r>
            <a:r>
              <a:rPr lang="en-US" altLang="ko-KR" sz="1600" dirty="0" smtClean="0">
                <a:latin typeface="+mn-ea"/>
              </a:rPr>
              <a:t>25</a:t>
            </a:r>
            <a:r>
              <a:rPr lang="ko-KR" altLang="en-US" sz="1600" dirty="0" smtClean="0">
                <a:latin typeface="+mn-ea"/>
              </a:rPr>
              <a:t>일 방영분부터 디지털 제작으로 전환하였고</a:t>
            </a:r>
            <a:r>
              <a:rPr lang="en-US" altLang="ko-KR" sz="1600" dirty="0" smtClean="0">
                <a:latin typeface="+mn-ea"/>
              </a:rPr>
              <a:t>, 2005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4</a:t>
            </a:r>
            <a:r>
              <a:rPr lang="ko-KR" altLang="en-US" sz="1600" dirty="0" smtClean="0">
                <a:latin typeface="+mn-ea"/>
              </a:rPr>
              <a:t>월 </a:t>
            </a:r>
            <a:r>
              <a:rPr lang="en-US" altLang="ko-KR" sz="1600" dirty="0" smtClean="0">
                <a:latin typeface="+mn-ea"/>
              </a:rPr>
              <a:t>22</a:t>
            </a:r>
            <a:r>
              <a:rPr lang="ko-KR" altLang="en-US" sz="1600" dirty="0" smtClean="0">
                <a:latin typeface="+mn-ea"/>
              </a:rPr>
              <a:t>일 부터 </a:t>
            </a:r>
            <a:r>
              <a:rPr lang="en-US" altLang="ko-KR" sz="1600" dirty="0" smtClean="0">
                <a:latin typeface="+mn-ea"/>
              </a:rPr>
              <a:t>HD</a:t>
            </a:r>
            <a:r>
              <a:rPr lang="ko-KR" altLang="en-US" sz="1600" dirty="0" smtClean="0">
                <a:latin typeface="+mn-ea"/>
              </a:rPr>
              <a:t>로 제작되기 시작함</a:t>
            </a:r>
            <a:r>
              <a:rPr lang="en-US" altLang="ko-KR" sz="1600" dirty="0" smtClean="0">
                <a:latin typeface="+mn-ea"/>
              </a:rPr>
              <a:t>. </a:t>
            </a:r>
          </a:p>
          <a:p>
            <a:pPr indent="180000">
              <a:lnSpc>
                <a:spcPct val="150000"/>
              </a:lnSpc>
            </a:pPr>
            <a:r>
              <a:rPr lang="en-US" altLang="ko-KR" sz="1600" dirty="0" smtClean="0">
                <a:latin typeface="+mn-ea"/>
              </a:rPr>
              <a:t>2009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9</a:t>
            </a:r>
            <a:r>
              <a:rPr lang="ko-KR" altLang="en-US" sz="1600" dirty="0" smtClean="0">
                <a:latin typeface="+mn-ea"/>
              </a:rPr>
              <a:t>월 </a:t>
            </a:r>
            <a:r>
              <a:rPr lang="en-US" altLang="ko-KR" sz="1600" dirty="0" smtClean="0">
                <a:latin typeface="+mn-ea"/>
              </a:rPr>
              <a:t>11</a:t>
            </a:r>
            <a:r>
              <a:rPr lang="ko-KR" altLang="en-US" sz="1600" dirty="0" smtClean="0">
                <a:latin typeface="+mn-ea"/>
              </a:rPr>
              <a:t>일 원작자인 우스이 </a:t>
            </a:r>
            <a:r>
              <a:rPr lang="ko-KR" altLang="en-US" sz="1600" dirty="0" err="1" smtClean="0">
                <a:latin typeface="+mn-ea"/>
              </a:rPr>
              <a:t>요시토가</a:t>
            </a:r>
            <a:r>
              <a:rPr lang="ko-KR" altLang="en-US" sz="1600" dirty="0" smtClean="0">
                <a:latin typeface="+mn-ea"/>
              </a:rPr>
              <a:t> 사망하였으나 원작자는 총감독을 하고 </a:t>
            </a:r>
            <a:r>
              <a:rPr lang="ko-KR" altLang="en-US" sz="1600" dirty="0" err="1" smtClean="0">
                <a:latin typeface="+mn-ea"/>
              </a:rPr>
              <a:t>작화는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애니메이터들이</a:t>
            </a:r>
            <a:r>
              <a:rPr lang="ko-KR" altLang="en-US" sz="1600" dirty="0" smtClean="0">
                <a:latin typeface="+mn-ea"/>
              </a:rPr>
              <a:t> 하였기 때문에 사후에도 계속  제작 중에 있음</a:t>
            </a:r>
            <a:r>
              <a:rPr lang="en-US" altLang="ko-KR" sz="1600" dirty="0" smtClean="0">
                <a:latin typeface="+mn-ea"/>
              </a:rPr>
              <a:t>.</a:t>
            </a:r>
          </a:p>
          <a:p>
            <a:pPr indent="180000">
              <a:lnSpc>
                <a:spcPct val="150000"/>
              </a:lnSpc>
            </a:pPr>
            <a:r>
              <a:rPr lang="en-US" altLang="ko-KR" sz="1600" dirty="0" smtClean="0">
                <a:latin typeface="+mn-ea"/>
              </a:rPr>
              <a:t>2010</a:t>
            </a:r>
            <a:r>
              <a:rPr lang="ko-KR" altLang="en-US" sz="1600" dirty="0" smtClean="0">
                <a:latin typeface="+mn-ea"/>
              </a:rPr>
              <a:t>년 </a:t>
            </a:r>
            <a:r>
              <a:rPr lang="en-US" altLang="ko-KR" sz="1600" dirty="0" smtClean="0">
                <a:latin typeface="+mn-ea"/>
              </a:rPr>
              <a:t>6</a:t>
            </a:r>
            <a:r>
              <a:rPr lang="ko-KR" altLang="en-US" sz="1600" dirty="0" smtClean="0">
                <a:latin typeface="+mn-ea"/>
              </a:rPr>
              <a:t>월 </a:t>
            </a:r>
            <a:r>
              <a:rPr lang="en-US" altLang="ko-KR" sz="1600" dirty="0" smtClean="0">
                <a:latin typeface="+mn-ea"/>
              </a:rPr>
              <a:t>11</a:t>
            </a:r>
            <a:r>
              <a:rPr lang="ko-KR" altLang="en-US" sz="1600" dirty="0" smtClean="0">
                <a:latin typeface="+mn-ea"/>
              </a:rPr>
              <a:t>일부터 </a:t>
            </a:r>
            <a:r>
              <a:rPr lang="en-US" altLang="ko-KR" sz="1600" dirty="0" smtClean="0">
                <a:latin typeface="+mn-ea"/>
              </a:rPr>
              <a:t>16:9 </a:t>
            </a:r>
            <a:r>
              <a:rPr lang="ko-KR" altLang="en-US" sz="1600" dirty="0" smtClean="0">
                <a:latin typeface="+mn-ea"/>
              </a:rPr>
              <a:t>크기로 내보내기 시작함</a:t>
            </a:r>
            <a:r>
              <a:rPr lang="en-US" altLang="ko-KR" sz="1600" dirty="0" smtClean="0">
                <a:latin typeface="+mn-ea"/>
              </a:rPr>
              <a:t>.</a:t>
            </a:r>
          </a:p>
          <a:p>
            <a:pPr indent="180000">
              <a:lnSpc>
                <a:spcPct val="150000"/>
              </a:lnSpc>
            </a:pPr>
            <a:endParaRPr lang="ko-KR" altLang="en-US" sz="1600" dirty="0" smtClean="0">
              <a:latin typeface="+mn-ea"/>
            </a:endParaRPr>
          </a:p>
          <a:p>
            <a:pPr indent="180000">
              <a:lnSpc>
                <a:spcPct val="150000"/>
              </a:lnSpc>
            </a:pPr>
            <a:endParaRPr lang="en-US" altLang="ko-KR" sz="1600" dirty="0" smtClean="0">
              <a:latin typeface="+mn-ea"/>
            </a:endParaRPr>
          </a:p>
          <a:p>
            <a:pPr indent="180000">
              <a:lnSpc>
                <a:spcPct val="150000"/>
              </a:lnSpc>
            </a:pPr>
            <a:r>
              <a:rPr lang="en-US" altLang="ko-KR" sz="1600" dirty="0" smtClean="0">
                <a:latin typeface="+mn-ea"/>
              </a:rPr>
              <a:t> </a:t>
            </a:r>
          </a:p>
          <a:p>
            <a:pPr indent="180000">
              <a:lnSpc>
                <a:spcPct val="150000"/>
              </a:lnSpc>
            </a:pPr>
            <a:endParaRPr lang="en-US" altLang="ko-KR" sz="1600" dirty="0" smtClean="0">
              <a:latin typeface="+mn-ea"/>
            </a:endParaRPr>
          </a:p>
        </p:txBody>
      </p:sp>
      <p:pic>
        <p:nvPicPr>
          <p:cNvPr id="2050" name="Picture 2" descr="C:\Users\main\Desktop\APQ66B1CA9DNOGCCA0RO211CAVQ24T0CALTY4QKCA2VIRLICAJOHEV7CATUU3ZXCA7GXYOMCASE536RCAPWH64HCAZRN17LCAJT1NV9CANEUBXECATF4EC3CAUCN5KUCA2QLJ8FCAF081FXCAZI1VC2CA1J44RD.jpg"/>
          <p:cNvPicPr>
            <a:picLocks noChangeAspect="1" noChangeArrowheads="1"/>
          </p:cNvPicPr>
          <p:nvPr/>
        </p:nvPicPr>
        <p:blipFill>
          <a:blip r:embed="rId2" cstate="print"/>
          <a:srcRect r="53723"/>
          <a:stretch>
            <a:fillRect/>
          </a:stretch>
        </p:blipFill>
        <p:spPr bwMode="auto">
          <a:xfrm>
            <a:off x="5170220" y="1556792"/>
            <a:ext cx="3692795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모서리가 둥근 사각형 설명선 9"/>
          <p:cNvSpPr/>
          <p:nvPr/>
        </p:nvSpPr>
        <p:spPr>
          <a:xfrm>
            <a:off x="5429256" y="285728"/>
            <a:ext cx="3560910" cy="785818"/>
          </a:xfrm>
          <a:prstGeom prst="wedgeRoundRectCallout">
            <a:avLst>
              <a:gd name="adj1" fmla="val -31529"/>
              <a:gd name="adj2" fmla="val 8378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皆、おらだぞ！</a:t>
            </a:r>
            <a:endParaRPr lang="en-US" altLang="ja-JP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85051" y="548680"/>
            <a:ext cx="3234821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5050" y="188641"/>
            <a:ext cx="346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atin typeface="+mj-ea"/>
                <a:ea typeface="+mj-ea"/>
              </a:rPr>
              <a:t>짱구의 인지도</a:t>
            </a:r>
            <a:endParaRPr lang="ko-KR" altLang="en-US" sz="3600" b="1" dirty="0">
              <a:latin typeface="+mj-ea"/>
              <a:ea typeface="+mj-ea"/>
            </a:endParaRPr>
          </a:p>
        </p:txBody>
      </p:sp>
      <p:pic>
        <p:nvPicPr>
          <p:cNvPr id="1026" name="Picture 2" descr="C:\Users\main\Desktop\AMSGPA0CAL5D35NCA8ILAN8CAW00Z1XCAHGRA4CCA9FXBT6CAYCPJTZCAQS9D8WCATP9UYUCA7H1B10CAIGAL4ZCA09ALPTCA0RQ6ZVCAL8NMMCCAVGQT7XCA2WLAHZCAK4DNOUCAVR2BXFCAU8861ACA4KAM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6" y="1285860"/>
            <a:ext cx="2022244" cy="1643074"/>
          </a:xfrm>
          <a:prstGeom prst="rect">
            <a:avLst/>
          </a:prstGeom>
          <a:noFill/>
        </p:spPr>
      </p:pic>
      <p:pic>
        <p:nvPicPr>
          <p:cNvPr id="1027" name="Picture 3" descr="C:\Users\main\Desktop\ABVLVBKCA9V1VVACACAP7YYCAH8YMR7CAQXM0A7CAD4WA3XCABSFO78CAPLJNZQCAIJZ8RGCAK210X9CA2JXNBSCA0YIRVRCA0WK0FUCAWJ8PP2CA0EHBTDCATV52BSCABJN05SCAI748SNCA2NZZYCCA1B5M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835" y="3214686"/>
            <a:ext cx="1701319" cy="2632992"/>
          </a:xfrm>
          <a:prstGeom prst="rect">
            <a:avLst/>
          </a:prstGeom>
          <a:noFill/>
        </p:spPr>
      </p:pic>
      <p:pic>
        <p:nvPicPr>
          <p:cNvPr id="1029" name="Picture 5" descr="C:\Users\main\Desktop\AOC4S0ECALJ5ZG8CA36KDBVCA313PZ4CAXLQUYXCA12DEIFCAZC9GX6CAECR0K6CASO8QZYCAJ2LCC9CAVEB1UUCA27MTSACA70H8P2CAJDAN0BCAKOM7ELCAMYD8BJCA5Q5OYHCAZ9QS6ECA41NPV7CATVTFS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2118" y="928670"/>
            <a:ext cx="1890367" cy="2047898"/>
          </a:xfrm>
          <a:prstGeom prst="rect">
            <a:avLst/>
          </a:prstGeom>
          <a:noFill/>
        </p:spPr>
      </p:pic>
      <p:pic>
        <p:nvPicPr>
          <p:cNvPr id="1030" name="Picture 6" descr="C:\Users\main\Desktop\A9YOXJECAANDOXZCA023EOUCACY0COHCAAJBIVACAPG388MCADM6U1LCA69E66DCA1DD353CAN4KS37CA7PQXRLCAVZEA5WCAZKJMCKCAOR33N2CAOD2LNECAMNWQD9CAVBECZGCALLPMKICAYWYA6HCAHWZNO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0400" y="928670"/>
            <a:ext cx="1648348" cy="1238266"/>
          </a:xfrm>
          <a:prstGeom prst="rect">
            <a:avLst/>
          </a:prstGeom>
          <a:noFill/>
        </p:spPr>
      </p:pic>
      <p:pic>
        <p:nvPicPr>
          <p:cNvPr id="1031" name="Picture 7" descr="C:\Users\main\Desktop\AT8HSBHCAKRYT5HCAT0MIR1CA7PPJJ0CA7DCKEKCA0XALWHCAHEE5GPCAPKYTSVCAQ7X12CCAGJM4XVCATFIULYCA3180L9CAQ7LTEVCA4EDN2QCA66R3OGCABDHELCCA1WYJYFCAM3RYORCAX6M4SOCAPT4C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3071810"/>
            <a:ext cx="1415579" cy="1533544"/>
          </a:xfrm>
          <a:prstGeom prst="rect">
            <a:avLst/>
          </a:prstGeom>
          <a:noFill/>
        </p:spPr>
      </p:pic>
      <p:pic>
        <p:nvPicPr>
          <p:cNvPr id="1032" name="Picture 8" descr="C:\Users\main\Desktop\AAFIS6NCAY86M5CCA2K1KGNCAJQHZVXCAWDQOGTCATISEOBCAN7S3JGCA6NLQA5CAYR6UEVCA0E75SKCA4SLE1XCA3L66AJCAE22UP5CALBABSWCA8Y413KCAURVIN1CABKAA1PCAUXZLHUCAZOTR3PCAAQ3U6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8684" y="1000108"/>
            <a:ext cx="1940856" cy="1285884"/>
          </a:xfrm>
          <a:prstGeom prst="rect">
            <a:avLst/>
          </a:prstGeom>
          <a:noFill/>
        </p:spPr>
      </p:pic>
      <p:pic>
        <p:nvPicPr>
          <p:cNvPr id="1033" name="Picture 9" descr="C:\Users\main\Desktop\imag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3313" y="2500306"/>
            <a:ext cx="1912340" cy="2071702"/>
          </a:xfrm>
          <a:prstGeom prst="rect">
            <a:avLst/>
          </a:prstGeom>
          <a:noFill/>
        </p:spPr>
      </p:pic>
      <p:pic>
        <p:nvPicPr>
          <p:cNvPr id="13" name="Picture 4" descr="C:\Users\main\Desktop\ATN0C2MCAOB0LHTCAQ1TWYLCA3FNHZ4CA920PUDCA3GI6XOCAUYYQA2CARDRS38CAO7QETOCASSR74SCAYGZ7FWCAMW4222CAVUVPLTCAZEYLLLCAGO8YCOCA3V0HBXCAQ0OSDOCAPMJHXJCA74K3SMCAD0H3E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4289" y="3929066"/>
            <a:ext cx="1711135" cy="2619402"/>
          </a:xfrm>
          <a:prstGeom prst="rect">
            <a:avLst/>
          </a:prstGeom>
          <a:noFill/>
        </p:spPr>
      </p:pic>
      <p:pic>
        <p:nvPicPr>
          <p:cNvPr id="1034" name="Picture 10" descr="C:\Users\main\Desktop\A2MS1WBCA5K0V9XCABB80FWCA6NPW9FCADDTDRCCAZMA8THCANP2IVVCAH3306GCAX6NMJ4CAJWMGJOCACL9MK1CAAOJC5UCAPF5JH4CABPWWDYCAJDYCIHCAQ1DVM7CA0QCEJOCAO31LF5CAG702NQCANX4JH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78516" y="5140336"/>
            <a:ext cx="2164400" cy="1717665"/>
          </a:xfrm>
          <a:prstGeom prst="rect">
            <a:avLst/>
          </a:prstGeom>
          <a:noFill/>
        </p:spPr>
      </p:pic>
      <p:pic>
        <p:nvPicPr>
          <p:cNvPr id="1035" name="Picture 11" descr="C:\Users\main\Desktop\ug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50284" y="4786322"/>
            <a:ext cx="2562241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8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1967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극장 애니메이션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27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극장 애니메이션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7624" y="3212976"/>
            <a:ext cx="6400800" cy="2448272"/>
          </a:xfrm>
        </p:spPr>
        <p:txBody>
          <a:bodyPr>
            <a:normAutofit/>
          </a:bodyPr>
          <a:lstStyle/>
          <a:p>
            <a:pPr fontAlgn="base"/>
            <a:r>
              <a:rPr lang="en-US" altLang="ko-KR" sz="2400" dirty="0" smtClean="0">
                <a:solidFill>
                  <a:schemeClr val="tx1"/>
                </a:solidFill>
              </a:rPr>
              <a:t>-</a:t>
            </a:r>
            <a:r>
              <a:rPr lang="ko-KR" altLang="en-US" sz="2400" dirty="0" smtClean="0">
                <a:solidFill>
                  <a:schemeClr val="tx1"/>
                </a:solidFill>
              </a:rPr>
              <a:t>극장 </a:t>
            </a:r>
            <a:r>
              <a:rPr lang="ko-KR" altLang="en-US" sz="2400" dirty="0">
                <a:solidFill>
                  <a:schemeClr val="tx1"/>
                </a:solidFill>
              </a:rPr>
              <a:t>상영용으로 만들어진 </a:t>
            </a:r>
            <a:r>
              <a:rPr lang="ko-KR" altLang="en-US" sz="2400" dirty="0" smtClean="0">
                <a:solidFill>
                  <a:schemeClr val="tx1"/>
                </a:solidFill>
              </a:rPr>
              <a:t>작품</a:t>
            </a:r>
            <a:endParaRPr lang="en-US" altLang="ko-KR" sz="2400" dirty="0" smtClean="0">
              <a:solidFill>
                <a:schemeClr val="tx1"/>
              </a:solidFill>
            </a:endParaRPr>
          </a:p>
          <a:p>
            <a:pPr fontAlgn="base"/>
            <a:r>
              <a:rPr lang="en-US" altLang="ko-KR" sz="2400" dirty="0" smtClean="0">
                <a:solidFill>
                  <a:schemeClr val="tx1"/>
                </a:solidFill>
              </a:rPr>
              <a:t>-</a:t>
            </a:r>
            <a:r>
              <a:rPr lang="ko-KR" altLang="en-US" sz="2400" dirty="0" smtClean="0">
                <a:solidFill>
                  <a:schemeClr val="tx1"/>
                </a:solidFill>
              </a:rPr>
              <a:t>대규모 </a:t>
            </a:r>
            <a:r>
              <a:rPr lang="ko-KR" altLang="en-US" sz="2400" dirty="0">
                <a:solidFill>
                  <a:schemeClr val="tx1"/>
                </a:solidFill>
              </a:rPr>
              <a:t>스튜디오와 자금이 동원</a:t>
            </a:r>
          </a:p>
          <a:p>
            <a:pPr fontAlgn="base"/>
            <a:r>
              <a:rPr lang="en-US" altLang="ko-KR" sz="2400" dirty="0" smtClean="0">
                <a:solidFill>
                  <a:schemeClr val="tx1"/>
                </a:solidFill>
              </a:rPr>
              <a:t>-</a:t>
            </a:r>
            <a:r>
              <a:rPr lang="en-US" altLang="ko-KR" sz="2400" dirty="0" err="1" smtClean="0">
                <a:solidFill>
                  <a:schemeClr val="tx1"/>
                </a:solidFill>
              </a:rPr>
              <a:t>자금과</a:t>
            </a:r>
            <a:r>
              <a:rPr lang="en-US" altLang="ko-KR" sz="2400" dirty="0" smtClean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공이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많이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들어가기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때문에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완성도가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많이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높은편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fontAlgn="base"/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유명작가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&lt;</a:t>
            </a:r>
            <a:r>
              <a:rPr lang="ko-KR" altLang="en-US" dirty="0" err="1" smtClean="0"/>
              <a:t>미야자키</a:t>
            </a:r>
            <a:r>
              <a:rPr lang="ko-KR" altLang="en-US" dirty="0" smtClean="0"/>
              <a:t> 하야오</a:t>
            </a:r>
            <a:r>
              <a:rPr lang="en-US" altLang="ko-KR" dirty="0" smtClean="0"/>
              <a:t>&gt;</a:t>
            </a:r>
          </a:p>
          <a:p>
            <a:pPr marL="0" indent="0">
              <a:buNone/>
            </a:pPr>
            <a:endParaRPr lang="en-US" altLang="ko-KR" dirty="0" smtClean="0"/>
          </a:p>
          <a:p>
            <a:pPr fontAlgn="base"/>
            <a:endParaRPr lang="ko-KR" altLang="en-US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 </a:t>
            </a:r>
            <a:endParaRPr lang="en-US" altLang="ko-KR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극장 애니메이션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19586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20" y="3068960"/>
            <a:ext cx="1728192" cy="245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680920" y="2204864"/>
            <a:ext cx="377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 smtClean="0"/>
              <a:t>&lt;</a:t>
            </a:r>
            <a:r>
              <a:rPr lang="ko-KR" altLang="en-US" sz="3200" dirty="0" err="1" smtClean="0"/>
              <a:t>다카하타</a:t>
            </a:r>
            <a:r>
              <a:rPr lang="ko-KR" altLang="en-US" sz="3200" dirty="0" smtClean="0"/>
              <a:t> </a:t>
            </a:r>
            <a:r>
              <a:rPr lang="ko-KR" altLang="en-US" sz="3200" dirty="0" err="1" smtClean="0"/>
              <a:t>이사오</a:t>
            </a:r>
            <a:r>
              <a:rPr lang="en-US" altLang="ko-KR" sz="3200" dirty="0" smtClean="0"/>
              <a:t>&gt;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0505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유명한 작품</a:t>
            </a:r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극장 애니메이션</a:t>
            </a: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74734464" descr="EMB00000b183d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3" y="2436102"/>
            <a:ext cx="2174709" cy="31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174731504" descr="EMB00000b183d1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29" y="2319707"/>
            <a:ext cx="2270458" cy="32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174733184" descr="EMB00000b183d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85359"/>
            <a:ext cx="2145088" cy="32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71723" y="5805264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dirty="0"/>
              <a:t>&lt;</a:t>
            </a:r>
            <a:r>
              <a:rPr lang="ko-KR" altLang="en-US" dirty="0"/>
              <a:t>이웃집 </a:t>
            </a:r>
            <a:r>
              <a:rPr lang="ko-KR" altLang="en-US" dirty="0" err="1"/>
              <a:t>토토로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081848" y="5817883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dirty="0"/>
              <a:t>&lt;</a:t>
            </a:r>
            <a:r>
              <a:rPr lang="ko-KR" altLang="en-US" dirty="0" err="1"/>
              <a:t>센과</a:t>
            </a:r>
            <a:r>
              <a:rPr lang="ko-KR" altLang="en-US" dirty="0"/>
              <a:t> </a:t>
            </a:r>
            <a:r>
              <a:rPr lang="ko-KR" altLang="en-US" dirty="0" err="1"/>
              <a:t>치히로의</a:t>
            </a:r>
            <a:r>
              <a:rPr lang="ko-KR" altLang="en-US" dirty="0"/>
              <a:t> 행방불명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6146378" y="5805264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dirty="0"/>
              <a:t>&lt;</a:t>
            </a:r>
            <a:r>
              <a:rPr lang="ko-KR" altLang="en-US" dirty="0" err="1"/>
              <a:t>하울의</a:t>
            </a:r>
            <a:r>
              <a:rPr lang="ko-KR" altLang="en-US" dirty="0"/>
              <a:t> 움직이는 성</a:t>
            </a:r>
            <a:r>
              <a:rPr lang="en-US" altLang="ko-KR" dirty="0"/>
              <a:t>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55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사랑받는</a:t>
            </a:r>
            <a:r>
              <a:rPr lang="ko-KR" altLang="en-US" dirty="0"/>
              <a:t> </a:t>
            </a:r>
            <a:r>
              <a:rPr lang="ko-KR" altLang="en-US" dirty="0" smtClean="0"/>
              <a:t>이유</a:t>
            </a:r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r>
              <a:rPr lang="ko-KR" altLang="en-US" sz="1900" dirty="0" smtClean="0"/>
              <a:t>    </a:t>
            </a:r>
            <a:r>
              <a:rPr lang="en-US" altLang="ko-KR" sz="1900" dirty="0"/>
              <a:t>-</a:t>
            </a:r>
            <a:r>
              <a:rPr lang="ko-KR" altLang="en-US" sz="1900" dirty="0" smtClean="0"/>
              <a:t>지치고 </a:t>
            </a:r>
            <a:r>
              <a:rPr lang="ko-KR" altLang="en-US" sz="1900" dirty="0"/>
              <a:t>힘든 생활 </a:t>
            </a:r>
            <a:r>
              <a:rPr lang="ko-KR" altLang="en-US" sz="1900" dirty="0" smtClean="0"/>
              <a:t>속에서 감성적이고 </a:t>
            </a:r>
            <a:r>
              <a:rPr lang="ko-KR" altLang="en-US" sz="1900" dirty="0"/>
              <a:t>따뜻한 </a:t>
            </a:r>
            <a:r>
              <a:rPr lang="ko-KR" altLang="en-US" sz="1900" dirty="0" smtClean="0"/>
              <a:t>느낌</a:t>
            </a:r>
            <a:r>
              <a:rPr lang="en-US" altLang="ko-KR" sz="1900" dirty="0" smtClean="0"/>
              <a:t>.</a:t>
            </a:r>
            <a:endParaRPr lang="ko-KR" altLang="en-US" sz="1900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 err="1"/>
              <a:t>리마스터링</a:t>
            </a:r>
            <a:r>
              <a:rPr lang="ko-KR" altLang="en-US" dirty="0"/>
              <a:t> </a:t>
            </a:r>
            <a:r>
              <a:rPr lang="ko-KR" altLang="en-US" dirty="0" smtClean="0"/>
              <a:t>재개봉</a:t>
            </a:r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r>
              <a:rPr lang="ko-KR" altLang="en-US" sz="1800" dirty="0" smtClean="0"/>
              <a:t>    </a:t>
            </a:r>
            <a:r>
              <a:rPr lang="en-US" altLang="ko-KR" sz="1800" dirty="0" smtClean="0"/>
              <a:t>-</a:t>
            </a:r>
            <a:r>
              <a:rPr lang="ko-KR" altLang="en-US" sz="1800" dirty="0" smtClean="0"/>
              <a:t>필름</a:t>
            </a:r>
            <a:r>
              <a:rPr lang="en-US" altLang="ko-KR" sz="1800" dirty="0" smtClean="0"/>
              <a:t>-&gt;</a:t>
            </a:r>
            <a:r>
              <a:rPr lang="ko-KR" altLang="en-US" sz="1800" dirty="0" smtClean="0"/>
              <a:t>디지털화로 </a:t>
            </a:r>
            <a:r>
              <a:rPr lang="ko-KR" altLang="en-US" sz="1800" dirty="0"/>
              <a:t>바꾸어 다시 개봉</a:t>
            </a:r>
          </a:p>
          <a:p>
            <a:pPr marL="0" indent="0">
              <a:buNone/>
            </a:pPr>
            <a:r>
              <a:rPr lang="ko-KR" altLang="en-US" sz="1800" dirty="0" smtClean="0"/>
              <a:t>    </a:t>
            </a:r>
            <a:r>
              <a:rPr lang="en-US" altLang="ko-KR" sz="1800" dirty="0" smtClean="0"/>
              <a:t>-</a:t>
            </a:r>
            <a:r>
              <a:rPr lang="ko-KR" altLang="en-US" sz="1800" dirty="0" smtClean="0"/>
              <a:t>선명한 </a:t>
            </a:r>
            <a:r>
              <a:rPr lang="ko-KR" altLang="en-US" sz="1800" dirty="0"/>
              <a:t>화질과 음향 그리고 색이 보정</a:t>
            </a:r>
          </a:p>
          <a:p>
            <a:pPr marL="0" indent="0">
              <a:buNone/>
            </a:pP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37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극장 애니메이션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ko-KR" altLang="en-US" dirty="0" smtClean="0"/>
              <a:t>영상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13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latin typeface="KaiTi" pitchFamily="49" charset="-122"/>
                <a:ea typeface="HY나무B"/>
              </a:rPr>
              <a:t>32</a:t>
            </a:r>
            <a:r>
              <a:rPr lang="ko-KR" altLang="en-US" sz="3600" dirty="0" smtClean="0">
                <a:latin typeface="KaiTi" pitchFamily="49" charset="-122"/>
                <a:ea typeface="HY나무B"/>
              </a:rPr>
              <a:t>비트 게임기 전쟁</a:t>
            </a:r>
            <a:endParaRPr lang="ko-KR" altLang="en-US" sz="3600" dirty="0">
              <a:latin typeface="KaiTi" pitchFamily="49" charset="-122"/>
              <a:ea typeface="HY나무B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827584" y="1916832"/>
            <a:ext cx="2025809" cy="129614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827584" y="1916832"/>
            <a:ext cx="2025809" cy="129614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세가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엔터프라이즈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203848" y="3977560"/>
            <a:ext cx="2025809" cy="129614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닌텐도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5868144" y="1909909"/>
            <a:ext cx="2025809" cy="129614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소니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3229379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-‘</a:t>
            </a:r>
            <a:r>
              <a:rPr lang="ko-KR" altLang="en-US" dirty="0" smtClean="0"/>
              <a:t>세가 세턴</a:t>
            </a:r>
            <a:r>
              <a:rPr lang="en-US" altLang="ko-KR" dirty="0" smtClean="0"/>
              <a:t>’</a:t>
            </a:r>
            <a:r>
              <a:rPr lang="ko-KR" altLang="en-US" dirty="0" smtClean="0"/>
              <a:t> 발표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3275545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-‘</a:t>
            </a:r>
            <a:r>
              <a:rPr lang="ko-KR" altLang="en-US" dirty="0" smtClean="0"/>
              <a:t>플레이스테이션</a:t>
            </a:r>
            <a:r>
              <a:rPr lang="en-US" altLang="ko-KR" dirty="0" smtClean="0"/>
              <a:t>’ </a:t>
            </a:r>
            <a:r>
              <a:rPr lang="ko-KR" altLang="en-US" dirty="0" smtClean="0"/>
              <a:t>제조 발표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릿지</a:t>
            </a:r>
            <a:r>
              <a:rPr lang="ko-KR" altLang="en-US" dirty="0" smtClean="0"/>
              <a:t> 레이서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철권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5410090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-‘Nintendo64’</a:t>
            </a:r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슈퍼마리오</a:t>
            </a:r>
            <a:r>
              <a:rPr lang="ko-KR" altLang="en-US" dirty="0" smtClean="0"/>
              <a:t> 시리즈 투입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6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일본애니메이션으로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 들여다보는 일본사회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62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[</a:t>
            </a:r>
            <a:r>
              <a:rPr lang="ko-KR" altLang="en-US" dirty="0" err="1" smtClean="0"/>
              <a:t>마징가</a:t>
            </a:r>
            <a:r>
              <a:rPr lang="en-US" altLang="ko-KR" dirty="0" smtClean="0"/>
              <a:t>Z] [</a:t>
            </a:r>
            <a:r>
              <a:rPr lang="ko-KR" altLang="en-US" dirty="0" smtClean="0"/>
              <a:t>기동전사 </a:t>
            </a:r>
            <a:r>
              <a:rPr lang="ko-KR" altLang="en-US" dirty="0" smtClean="0"/>
              <a:t>건담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53275424" descr="EMB000012842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6356"/>
            <a:ext cx="3588474" cy="37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71529296" descr="EMB0000128428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09182"/>
            <a:ext cx="3240360" cy="38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770414"/>
              </p:ext>
            </p:extLst>
          </p:nvPr>
        </p:nvGraphicFramePr>
        <p:xfrm>
          <a:off x="467544" y="1412776"/>
          <a:ext cx="8229600" cy="3465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마 징 가 </a:t>
                      </a:r>
                      <a:r>
                        <a:rPr lang="en-US" altLang="ko-KR" dirty="0" smtClean="0"/>
                        <a:t>Z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기동전사 </a:t>
                      </a:r>
                      <a:r>
                        <a:rPr lang="ko-KR" altLang="en-US" dirty="0" smtClean="0"/>
                        <a:t>건담</a:t>
                      </a:r>
                      <a:endParaRPr lang="ko-KR" altLang="en-US" dirty="0"/>
                    </a:p>
                  </a:txBody>
                  <a:tcPr/>
                </a:tc>
              </a:tr>
              <a:tr h="1033264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1033264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1033264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일상을 </a:t>
            </a:r>
            <a:r>
              <a:rPr lang="ko-KR" altLang="en-US" dirty="0" smtClean="0"/>
              <a:t>주제로 한 </a:t>
            </a:r>
            <a:r>
              <a:rPr lang="ko-KR" altLang="en-US" dirty="0" smtClean="0"/>
              <a:t>애니메이션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268960"/>
          </a:xfrm>
        </p:spPr>
        <p:txBody>
          <a:bodyPr/>
          <a:lstStyle/>
          <a:p>
            <a:r>
              <a:rPr lang="ko-KR" altLang="en-US" dirty="0" smtClean="0"/>
              <a:t>스토리 키워드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/>
              <a:t> </a:t>
            </a:r>
            <a:r>
              <a:rPr lang="ko-KR" altLang="en-US" dirty="0" smtClean="0"/>
              <a:t> </a:t>
            </a:r>
            <a:r>
              <a:rPr lang="en-US" altLang="ko-KR" dirty="0" smtClean="0"/>
              <a:t>-</a:t>
            </a:r>
            <a:r>
              <a:rPr lang="ko-KR" altLang="en-US" dirty="0" smtClean="0"/>
              <a:t>보통사람들이 </a:t>
            </a:r>
            <a:r>
              <a:rPr lang="ko-KR" altLang="en-US" dirty="0"/>
              <a:t>살아가는 ‘일상’을 </a:t>
            </a:r>
            <a:r>
              <a:rPr lang="ko-KR" altLang="en-US" dirty="0" smtClean="0"/>
              <a:t>이야기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 </a:t>
            </a:r>
            <a:r>
              <a:rPr lang="en-US" altLang="ko-KR" dirty="0" smtClean="0"/>
              <a:t>-</a:t>
            </a:r>
            <a:r>
              <a:rPr lang="ko-KR" altLang="en-US" dirty="0" smtClean="0"/>
              <a:t>삶을 </a:t>
            </a:r>
            <a:r>
              <a:rPr lang="ko-KR" altLang="en-US" dirty="0"/>
              <a:t>살아가는 무료한 </a:t>
            </a:r>
            <a:r>
              <a:rPr lang="ko-KR" altLang="en-US" dirty="0" smtClean="0"/>
              <a:t>사람들에게 </a:t>
            </a:r>
            <a:r>
              <a:rPr lang="ko-KR" altLang="en-US" dirty="0"/>
              <a:t>강렬한 </a:t>
            </a:r>
            <a:r>
              <a:rPr lang="ko-KR" altLang="en-US" dirty="0" smtClean="0"/>
              <a:t>        메시지 전달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59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6" y="1340768"/>
            <a:ext cx="3714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altLang="ko-KR" dirty="0" smtClean="0"/>
              <a:t>[</a:t>
            </a:r>
            <a:r>
              <a:rPr lang="ko-KR" altLang="en-US" dirty="0" smtClean="0"/>
              <a:t>원령공주</a:t>
            </a:r>
            <a:r>
              <a:rPr lang="en-US" altLang="ko-KR" dirty="0" smtClean="0"/>
              <a:t>]               [</a:t>
            </a:r>
            <a:r>
              <a:rPr lang="ko-KR" altLang="en-US" dirty="0" err="1" smtClean="0"/>
              <a:t>에반게리온</a:t>
            </a:r>
            <a:r>
              <a:rPr lang="en-US" altLang="ko-KR" dirty="0" smtClean="0"/>
              <a:t>]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“</a:t>
            </a:r>
            <a:r>
              <a:rPr lang="ko-KR" altLang="en-US" dirty="0" smtClean="0"/>
              <a:t>삶은 원래 힘든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그렇지만 살아가자</a:t>
            </a:r>
            <a:r>
              <a:rPr lang="en-US" altLang="ko-KR" dirty="0" smtClean="0"/>
              <a:t>”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4561"/>
            <a:ext cx="3873786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2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5090221" y="2183607"/>
            <a:ext cx="3600400" cy="13174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남자주인공을 보호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전투에서 강인한 동지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강한 전투능력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623912" y="2185527"/>
            <a:ext cx="3444032" cy="13154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r>
              <a:rPr lang="en-US" altLang="ko-KR" dirty="0" smtClean="0"/>
              <a:t>-</a:t>
            </a:r>
            <a:r>
              <a:rPr lang="ko-KR" altLang="en-US" dirty="0" smtClean="0"/>
              <a:t>여주인공의역할 </a:t>
            </a:r>
            <a:endParaRPr lang="en-US" altLang="ko-KR" dirty="0" smtClean="0"/>
          </a:p>
          <a:p>
            <a:pPr algn="ctr"/>
            <a:r>
              <a:rPr lang="en-US" altLang="ko-KR" dirty="0"/>
              <a:t> </a:t>
            </a:r>
            <a:r>
              <a:rPr lang="ko-KR" altLang="en-US" dirty="0" smtClean="0"/>
              <a:t>보호받는 역할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보조적</a:t>
            </a:r>
            <a:r>
              <a:rPr lang="en-US" altLang="ko-KR" dirty="0" smtClean="0"/>
              <a:t>,</a:t>
            </a:r>
          </a:p>
          <a:p>
            <a:pPr algn="ctr"/>
            <a:r>
              <a:rPr lang="en-US" altLang="ko-KR" dirty="0" smtClean="0"/>
              <a:t> </a:t>
            </a:r>
            <a:r>
              <a:rPr lang="ko-KR" altLang="en-US" dirty="0" smtClean="0"/>
              <a:t>수동</a:t>
            </a:r>
            <a:r>
              <a:rPr lang="ko-KR" altLang="en-US" dirty="0"/>
              <a:t>적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일본대중문화의 주인공들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475656" y="1772816"/>
            <a:ext cx="1900538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 smtClean="0"/>
              <a:t>70’S 80’S </a:t>
            </a:r>
            <a:endParaRPr lang="ko-KR" altLang="en-US" sz="3000" dirty="0"/>
          </a:p>
        </p:txBody>
      </p:sp>
      <p:sp>
        <p:nvSpPr>
          <p:cNvPr id="5" name="직사각형 4"/>
          <p:cNvSpPr/>
          <p:nvPr/>
        </p:nvSpPr>
        <p:spPr>
          <a:xfrm>
            <a:off x="5940152" y="1772816"/>
            <a:ext cx="1900538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 smtClean="0"/>
              <a:t>90’S</a:t>
            </a:r>
            <a:endParaRPr lang="ko-KR" altLang="en-US" sz="3000" dirty="0"/>
          </a:p>
        </p:txBody>
      </p:sp>
      <p:sp>
        <p:nvSpPr>
          <p:cNvPr id="6" name="오른쪽 화살표 5"/>
          <p:cNvSpPr/>
          <p:nvPr/>
        </p:nvSpPr>
        <p:spPr>
          <a:xfrm>
            <a:off x="3995936" y="2632760"/>
            <a:ext cx="1152128" cy="421014"/>
          </a:xfrm>
          <a:prstGeom prst="rightArrow">
            <a:avLst>
              <a:gd name="adj1" fmla="val 41938"/>
              <a:gd name="adj2" fmla="val 459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807804" y="3429000"/>
            <a:ext cx="352839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여성의 역할이 증대하는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 사회 변화 수용</a:t>
            </a: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89363" y="4509120"/>
            <a:ext cx="7920880" cy="17281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경제적 풍요로움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정신적 공허함</a:t>
            </a:r>
            <a:endParaRPr lang="en-US" altLang="ko-KR" dirty="0" smtClean="0"/>
          </a:p>
          <a:p>
            <a:pPr algn="ctr"/>
            <a:r>
              <a:rPr lang="ko-KR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dirty="0" smtClean="0"/>
              <a:t>자아성찰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해석을 통한 자신의 </a:t>
            </a:r>
            <a:r>
              <a:rPr lang="ko-KR" altLang="en-US" dirty="0"/>
              <a:t>삶의 의미를 찾아가는 </a:t>
            </a:r>
            <a:r>
              <a:rPr lang="ko-KR" altLang="en-US" dirty="0" smtClean="0"/>
              <a:t>과정 제시</a:t>
            </a:r>
            <a:endParaRPr lang="en-US" altLang="ko-KR" dirty="0" smtClean="0"/>
          </a:p>
          <a:p>
            <a:pPr algn="ctr"/>
            <a:r>
              <a:rPr lang="ko-KR" altLang="en-US" dirty="0"/>
              <a:t>‘자신의 </a:t>
            </a:r>
            <a:r>
              <a:rPr lang="ko-KR" altLang="en-US" dirty="0" smtClean="0"/>
              <a:t>의미 찾기</a:t>
            </a:r>
            <a:r>
              <a:rPr lang="en-US" altLang="ko-KR" dirty="0" smtClean="0"/>
              <a:t>’</a:t>
            </a:r>
            <a:endParaRPr lang="ko-KR" altLang="en-US" dirty="0"/>
          </a:p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96350" y="227687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62901" y="484410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2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4123362769"/>
              </p:ext>
            </p:extLst>
          </p:nvPr>
        </p:nvGraphicFramePr>
        <p:xfrm>
          <a:off x="683568" y="1148228"/>
          <a:ext cx="460851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8619" y="476669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HY나무B"/>
              </a:rPr>
              <a:t>소프트웨어의 시장점유율</a:t>
            </a:r>
            <a:r>
              <a:rPr lang="en-US" altLang="ko-KR" sz="3200" dirty="0" smtClean="0">
                <a:latin typeface="HY나무B"/>
              </a:rPr>
              <a:t>(1997)</a:t>
            </a:r>
            <a:endParaRPr lang="ko-KR" altLang="en-US" sz="3200" dirty="0">
              <a:latin typeface="HY나무B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3429000"/>
            <a:ext cx="612058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HY나무B"/>
              </a:rPr>
              <a:t>최근 </a:t>
            </a:r>
            <a:r>
              <a:rPr lang="ko-KR" altLang="en-US" sz="3200" dirty="0" err="1" smtClean="0">
                <a:latin typeface="HY나무B"/>
              </a:rPr>
              <a:t>소니와</a:t>
            </a:r>
            <a:r>
              <a:rPr lang="ko-KR" altLang="en-US" sz="3200" dirty="0" smtClean="0">
                <a:latin typeface="HY나무B"/>
              </a:rPr>
              <a:t> </a:t>
            </a:r>
            <a:r>
              <a:rPr lang="ko-KR" altLang="en-US" sz="3200" dirty="0" err="1" smtClean="0">
                <a:latin typeface="HY나무B"/>
              </a:rPr>
              <a:t>닌텐도의</a:t>
            </a:r>
            <a:r>
              <a:rPr lang="ko-KR" altLang="en-US" sz="3200" dirty="0" smtClean="0">
                <a:latin typeface="HY나무B"/>
              </a:rPr>
              <a:t> 동향</a:t>
            </a:r>
            <a:endParaRPr lang="en-US" altLang="ko-KR" sz="3200" dirty="0" smtClean="0">
              <a:latin typeface="HY나무B"/>
            </a:endParaRPr>
          </a:p>
          <a:p>
            <a:endParaRPr lang="en-US" altLang="ko-KR" sz="3200" dirty="0" smtClean="0">
              <a:latin typeface="HY나무B"/>
            </a:endParaRPr>
          </a:p>
          <a:p>
            <a:r>
              <a:rPr lang="ko-KR" altLang="en-US" sz="2400" dirty="0" smtClean="0">
                <a:latin typeface="HY나무B"/>
              </a:rPr>
              <a:t>소니</a:t>
            </a:r>
            <a:endParaRPr lang="en-US" altLang="ko-KR" sz="2400" dirty="0" smtClean="0">
              <a:latin typeface="HY나무B"/>
            </a:endParaRPr>
          </a:p>
          <a:p>
            <a:r>
              <a:rPr lang="en-US" altLang="ko-KR" sz="2400" dirty="0" smtClean="0">
                <a:latin typeface="HY나무B"/>
              </a:rPr>
              <a:t>-</a:t>
            </a:r>
            <a:r>
              <a:rPr lang="ko-KR" altLang="en-US" sz="2400" dirty="0"/>
              <a:t>온라인</a:t>
            </a:r>
            <a:r>
              <a:rPr lang="en-US" altLang="ko-KR" sz="2400" dirty="0"/>
              <a:t>TV ‘</a:t>
            </a:r>
            <a:r>
              <a:rPr lang="ko-KR" altLang="en-US" sz="2400" dirty="0" err="1"/>
              <a:t>뷰</a:t>
            </a:r>
            <a:r>
              <a:rPr lang="en-US" altLang="ko-KR" sz="2400" dirty="0"/>
              <a:t>(</a:t>
            </a:r>
            <a:r>
              <a:rPr lang="en-US" altLang="ko-KR" sz="2400" dirty="0" err="1"/>
              <a:t>Vue</a:t>
            </a:r>
            <a:r>
              <a:rPr lang="en-US" altLang="ko-KR" sz="2400" dirty="0"/>
              <a:t>)'</a:t>
            </a:r>
            <a:r>
              <a:rPr lang="ko-KR" altLang="en-US" sz="2400" dirty="0"/>
              <a:t>를 </a:t>
            </a:r>
            <a:r>
              <a:rPr lang="ko-KR" altLang="en-US" sz="2400" dirty="0" smtClean="0"/>
              <a:t>출시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ko-KR" altLang="en-US" sz="2400" dirty="0" err="1" smtClean="0"/>
              <a:t>닌텐도</a:t>
            </a:r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/>
              <a:t>‘</a:t>
            </a:r>
            <a:r>
              <a:rPr lang="ko-KR" altLang="en-US" sz="2400" dirty="0" err="1"/>
              <a:t>슈퍼마리오</a:t>
            </a:r>
            <a:r>
              <a:rPr lang="ko-KR" altLang="en-US" sz="2400" dirty="0"/>
              <a:t>’를 </a:t>
            </a:r>
            <a:r>
              <a:rPr lang="ko-KR" altLang="en-US" sz="2400" dirty="0" err="1"/>
              <a:t>모바일</a:t>
            </a:r>
            <a:r>
              <a:rPr lang="ko-KR" altLang="en-US" sz="2400" dirty="0"/>
              <a:t> 게임 진출을 본격화</a:t>
            </a:r>
          </a:p>
          <a:p>
            <a:endParaRPr lang="ko-KR" altLang="en-US" sz="2400" dirty="0"/>
          </a:p>
          <a:p>
            <a:endParaRPr lang="ko-KR" altLang="en-US" sz="2400" dirty="0">
              <a:latin typeface="HY나무B"/>
            </a:endParaRPr>
          </a:p>
        </p:txBody>
      </p:sp>
    </p:spTree>
    <p:extLst>
      <p:ext uri="{BB962C8B-B14F-4D97-AF65-F5344CB8AC3E}">
        <p14:creationId xmlns:p14="http://schemas.microsoft.com/office/powerpoint/2010/main" val="18398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9888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닌텐도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50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</TotalTime>
  <Words>1175</Words>
  <Application>Microsoft Office PowerPoint</Application>
  <PresentationFormat>화면 슬라이드 쇼(4:3)</PresentationFormat>
  <Paragraphs>280</Paragraphs>
  <Slides>75</Slides>
  <Notes>3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Nintendo Color TV Game 15</vt:lpstr>
      <vt:lpstr>Nintendo Color TV Game 15 광고</vt:lpstr>
      <vt:lpstr>Nintendo FamiCom</vt:lpstr>
      <vt:lpstr>Nintendo Game Boy</vt:lpstr>
      <vt:lpstr>Nintendo Super FamiCom</vt:lpstr>
      <vt:lpstr>Nintendo Virtual Boy</vt:lpstr>
      <vt:lpstr>PowerPoint 프레젠테이션</vt:lpstr>
      <vt:lpstr>PowerPoint 프레젠테이션</vt:lpstr>
      <vt:lpstr>Nintendo 64</vt:lpstr>
      <vt:lpstr>PowerPoint 프레젠테이션</vt:lpstr>
      <vt:lpstr>Nintendo Game Boy Color</vt:lpstr>
      <vt:lpstr>Nintendo Game Boy Advance</vt:lpstr>
      <vt:lpstr>Nintendo Game Cube</vt:lpstr>
      <vt:lpstr>Nintendo Game Boy Advance SP</vt:lpstr>
      <vt:lpstr>Nintendo DS 1st</vt:lpstr>
      <vt:lpstr>Nintendo Game Boy Micro</vt:lpstr>
      <vt:lpstr>Nintendo Wii</vt:lpstr>
      <vt:lpstr>Nintendo DS Lite</vt:lpstr>
      <vt:lpstr>Nintendo DSi</vt:lpstr>
      <vt:lpstr>2008 콘솔 게임기 판매량 통계</vt:lpstr>
      <vt:lpstr>Nintendo 3DS</vt:lpstr>
      <vt:lpstr>New Nintendo 2DS</vt:lpstr>
      <vt:lpstr>PowerPoint 프레젠테이션</vt:lpstr>
      <vt:lpstr>PowerPoint 프레젠테이션</vt:lpstr>
      <vt:lpstr>PowerPoint 프레젠테이션</vt:lpstr>
      <vt:lpstr>목차</vt:lpstr>
      <vt:lpstr>PowerPoint 프레젠테이션</vt:lpstr>
      <vt:lpstr>PowerPoint 프레젠테이션</vt:lpstr>
      <vt:lpstr>플레이스테이션2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ps의 유통혁명</vt:lpstr>
      <vt:lpstr>소니의 ps성공요인</vt:lpstr>
      <vt:lpstr>PowerPoint 프레젠테이션</vt:lpstr>
      <vt:lpstr>애니메이션의 역사와 발전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극장 애니메이션</vt:lpstr>
      <vt:lpstr>극장 애니메이션</vt:lpstr>
      <vt:lpstr>극장 애니메이션</vt:lpstr>
      <vt:lpstr>PowerPoint 프레젠테이션</vt:lpstr>
      <vt:lpstr>극장 애니메이션</vt:lpstr>
      <vt:lpstr>일본애니메이션으로  들여다보는 일본사회</vt:lpstr>
      <vt:lpstr>1. [마징가Z] [기동전사 건담]</vt:lpstr>
      <vt:lpstr>PowerPoint 프레젠테이션</vt:lpstr>
      <vt:lpstr>2. 일상을 주제로 한 애니메이션</vt:lpstr>
      <vt:lpstr>PowerPoint 프레젠테이션</vt:lpstr>
      <vt:lpstr>3. 일본대중문화의 주인공들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</cp:revision>
  <dcterms:created xsi:type="dcterms:W3CDTF">2015-03-23T09:12:57Z</dcterms:created>
  <dcterms:modified xsi:type="dcterms:W3CDTF">2015-03-23T09:39:49Z</dcterms:modified>
</cp:coreProperties>
</file>